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2" r:id="rId1"/>
  </p:sldMasterIdLst>
  <p:notesMasterIdLst>
    <p:notesMasterId r:id="rId14"/>
  </p:notesMasterIdLst>
  <p:sldIdLst>
    <p:sldId id="373" r:id="rId2"/>
    <p:sldId id="390" r:id="rId3"/>
    <p:sldId id="401" r:id="rId4"/>
    <p:sldId id="424" r:id="rId5"/>
    <p:sldId id="408" r:id="rId6"/>
    <p:sldId id="400" r:id="rId7"/>
    <p:sldId id="419" r:id="rId8"/>
    <p:sldId id="420" r:id="rId9"/>
    <p:sldId id="421" r:id="rId10"/>
    <p:sldId id="422" r:id="rId11"/>
    <p:sldId id="403" r:id="rId12"/>
    <p:sldId id="404" r:id="rId13"/>
  </p:sldIdLst>
  <p:sldSz cx="12192000" cy="6858000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85C6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69" autoAdjust="0"/>
    <p:restoredTop sz="94660"/>
  </p:normalViewPr>
  <p:slideViewPr>
    <p:cSldViewPr snapToGrid="0">
      <p:cViewPr>
        <p:scale>
          <a:sx n="100" d="100"/>
          <a:sy n="100" d="100"/>
        </p:scale>
        <p:origin x="876" y="3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1727"/>
          </a:xfrm>
          <a:prstGeom prst="rect">
            <a:avLst/>
          </a:prstGeom>
        </p:spPr>
        <p:txBody>
          <a:bodyPr vert="horz" lIns="95747" tIns="47873" rIns="95747" bIns="47873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1727"/>
          </a:xfrm>
          <a:prstGeom prst="rect">
            <a:avLst/>
          </a:prstGeom>
        </p:spPr>
        <p:txBody>
          <a:bodyPr vert="horz" lIns="95747" tIns="47873" rIns="95747" bIns="47873" rtlCol="0"/>
          <a:lstStyle>
            <a:lvl1pPr algn="r">
              <a:defRPr sz="1300"/>
            </a:lvl1pPr>
          </a:lstStyle>
          <a:p>
            <a:fld id="{EEB1A5CF-F89B-4009-ADFD-32640AF08D61}" type="datetimeFigureOut">
              <a:rPr lang="en-US" smtClean="0"/>
              <a:t>5/1/2026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747" tIns="47873" rIns="95747" bIns="47873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</p:spPr>
        <p:txBody>
          <a:bodyPr vert="horz" lIns="95747" tIns="47873" rIns="95747" bIns="47873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5"/>
            <a:ext cx="3169920" cy="481726"/>
          </a:xfrm>
          <a:prstGeom prst="rect">
            <a:avLst/>
          </a:prstGeom>
        </p:spPr>
        <p:txBody>
          <a:bodyPr vert="horz" lIns="95747" tIns="47873" rIns="95747" bIns="47873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5"/>
            <a:ext cx="3169920" cy="481726"/>
          </a:xfrm>
          <a:prstGeom prst="rect">
            <a:avLst/>
          </a:prstGeom>
        </p:spPr>
        <p:txBody>
          <a:bodyPr vert="horz" lIns="95747" tIns="47873" rIns="95747" bIns="47873" rtlCol="0" anchor="b"/>
          <a:lstStyle>
            <a:lvl1pPr algn="r">
              <a:defRPr sz="1300"/>
            </a:lvl1pPr>
          </a:lstStyle>
          <a:p>
            <a:fld id="{96D43549-7E32-4853-BB27-966AD39845A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46207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D43549-7E32-4853-BB27-966AD39845AC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22878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E370E9-A68B-2A75-5090-09E6A85901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81B8D92-7BB9-E8B3-44C3-861C7107E1D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375BFA7-6B32-0056-D77A-6CA2000D1B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9E3910D-6A1A-1F3F-6CF0-ED3D554CD33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D43549-7E32-4853-BB27-966AD39845AC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05245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81BC20-20EE-DB72-AB48-936C915115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9AE64D0-A6AB-1D8B-71DE-94A17BAAA44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704809C-838C-0202-2432-C6678901D1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F2559D8-8FF0-0C7C-3905-0387B6D9FF1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D43549-7E32-4853-BB27-966AD39845AC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66342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DD3B8E-FE63-CEF9-A421-B71D4914EE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55DCF33-EDF3-29B0-7446-61846EF4EDB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1E2F932-8C50-90B1-4A82-B6DB42A4B7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A6B2AD-42D4-7B81-2836-2534B79CBA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D43549-7E32-4853-BB27-966AD39845AC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90580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0CF747-FFCC-251D-5705-6D2600AB1E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AB539EF-7C87-A8B0-DF3B-3C5B2E75321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2953FC5-0FF2-73FE-AA4E-1BF0954E59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909A73-DA34-4D3A-914A-FAF876334B5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D43549-7E32-4853-BB27-966AD39845AC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33206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4A3B23-CBCB-3D4D-6882-64718B0027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A31E05B-54E2-0D7E-D607-D88CAA9A19B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CC15EAC-8FF0-AC3A-87AD-AE972B20C8C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0BEB3D-2F2D-7FA9-F7FE-EDF84112627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D43549-7E32-4853-BB27-966AD39845AC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23668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641490"/>
          </a:xfrm>
        </p:spPr>
        <p:txBody>
          <a:bodyPr wrap="none" anchor="t">
            <a:normAutofit/>
          </a:bodyPr>
          <a:lstStyle>
            <a:lvl1pPr algn="r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694375"/>
            <a:ext cx="9144000" cy="754025"/>
          </a:xfrm>
        </p:spPr>
        <p:txBody>
          <a:bodyPr anchor="b">
            <a:normAutofit/>
          </a:bodyPr>
          <a:lstStyle>
            <a:lvl1pPr marL="0" indent="0" algn="r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847ED-6EDE-4312-AF95-05652FE22F33}" type="datetimeFigureOut">
              <a:rPr lang="en-US" smtClean="0"/>
              <a:t>5/1/2026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41A3B-01AC-4825-ABBE-73A77F9B0A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64128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847ED-6EDE-4312-AF95-05652FE22F33}" type="datetimeFigureOut">
              <a:rPr lang="en-US" smtClean="0"/>
              <a:t>5/1/2026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41A3B-01AC-4825-ABBE-73A77F9B0A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6152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641490"/>
          </a:xfrm>
        </p:spPr>
        <p:txBody>
          <a:bodyPr wrap="none" anchor="t">
            <a:normAutofit/>
          </a:bodyPr>
          <a:lstStyle>
            <a:lvl1pPr algn="l">
              <a:defRPr sz="9600" b="0" spc="-300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693674"/>
            <a:ext cx="9144000" cy="754025"/>
          </a:xfrm>
        </p:spPr>
        <p:txBody>
          <a:bodyPr anchor="b">
            <a:normAutofit/>
          </a:bodyPr>
          <a:lstStyle>
            <a:lvl1pPr marL="0" indent="0" algn="l">
              <a:buNone/>
              <a:defRPr sz="32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847ED-6EDE-4312-AF95-05652FE22F33}" type="datetimeFigureOut">
              <a:rPr lang="en-US" smtClean="0"/>
              <a:t>5/1/2026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41A3B-01AC-4825-ABBE-73A77F9B0A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51991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847ED-6EDE-4312-AF95-05652FE22F33}" type="datetimeFigureOut">
              <a:rPr lang="en-US" smtClean="0"/>
              <a:t>5/1/2026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41A3B-01AC-4825-ABBE-73A77F9B0A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15606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/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0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0" y="2505075"/>
            <a:ext cx="503554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847ED-6EDE-4312-AF95-05652FE22F33}" type="datetimeFigureOut">
              <a:rPr lang="en-US" smtClean="0"/>
              <a:t>5/1/2026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41A3B-01AC-4825-ABBE-73A77F9B0A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25859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847ED-6EDE-4312-AF95-05652FE22F33}" type="datetimeFigureOut">
              <a:rPr lang="en-US" smtClean="0"/>
              <a:t>5/1/2026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41A3B-01AC-4825-ABBE-73A77F9B0A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63418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847ED-6EDE-4312-AF95-05652FE22F33}" type="datetimeFigureOut">
              <a:rPr lang="en-US" smtClean="0"/>
              <a:t>5/1/2026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41A3B-01AC-4825-ABBE-73A77F9B0A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72673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847ED-6EDE-4312-AF95-05652FE22F33}" type="datetimeFigureOut">
              <a:rPr lang="en-US" smtClean="0"/>
              <a:t>5/1/2026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41A3B-01AC-4825-ABBE-73A77F9B0A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13696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0" y="2057400"/>
            <a:ext cx="3652025" cy="3811588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847ED-6EDE-4312-AF95-05652FE22F33}" type="datetimeFigureOut">
              <a:rPr lang="en-US" smtClean="0"/>
              <a:t>5/1/2026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41A3B-01AC-4825-ABBE-73A77F9B0A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6816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0"/>
            <a:ext cx="10515600" cy="81935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5"/>
            <a:ext cx="10515600" cy="337973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5186516"/>
            <a:ext cx="10514012" cy="682472"/>
          </a:xfrm>
        </p:spPr>
        <p:txBody>
          <a:bodyPr/>
          <a:lstStyle>
            <a:lvl1pPr marL="0" indent="0">
              <a:buNone/>
              <a:defRPr sz="16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847ED-6EDE-4312-AF95-05652FE22F33}" type="datetimeFigureOut">
              <a:rPr lang="en-US" smtClean="0"/>
              <a:t>5/1/2026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41A3B-01AC-4825-ABBE-73A77F9B0A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99252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489399"/>
            <a:ext cx="10514012" cy="1501826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847ED-6EDE-4312-AF95-05652FE22F33}" type="datetimeFigureOut">
              <a:rPr lang="en-US" smtClean="0"/>
              <a:t>5/1/2026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41A3B-01AC-4825-ABBE-73A77F9B0A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938078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847ED-6EDE-4312-AF95-05652FE22F33}" type="datetimeFigureOut">
              <a:rPr lang="en-US" smtClean="0"/>
              <a:t>5/1/2026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41A3B-01AC-4825-ABBE-73A77F9B0AFF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7017957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7"/>
            <a:ext cx="10515600" cy="2511835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4850581"/>
            <a:ext cx="10514012" cy="1140644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847ED-6EDE-4312-AF95-05652FE22F33}" type="datetimeFigureOut">
              <a:rPr lang="en-US" smtClean="0"/>
              <a:t>5/1/2026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41A3B-01AC-4825-ABBE-73A77F9B0A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734856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2" y="188595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4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5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24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5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847ED-6EDE-4312-AF95-05652FE22F33}" type="datetimeFigureOut">
              <a:rPr lang="en-US" smtClean="0"/>
              <a:t>5/1/2026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41A3B-01AC-4825-ABBE-73A77F9B0A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61590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5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7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4" y="4873764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2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1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7" y="4873762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847ED-6EDE-4312-AF95-05652FE22F33}" type="datetimeFigureOut">
              <a:rPr lang="en-US" smtClean="0"/>
              <a:t>5/1/2026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41A3B-01AC-4825-ABBE-73A77F9B0A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63957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847ED-6EDE-4312-AF95-05652FE22F33}" type="datetimeFigureOut">
              <a:rPr lang="en-US" smtClean="0"/>
              <a:t>5/1/2026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41A3B-01AC-4825-ABBE-73A77F9B0A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3097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D847ED-6EDE-4312-AF95-05652FE22F33}" type="datetimeFigureOut">
              <a:rPr lang="en-US" smtClean="0"/>
              <a:t>5/1/2026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441A3B-01AC-4825-ABBE-73A77F9B0A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58769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7AD847ED-6EDE-4312-AF95-05652FE22F33}" type="datetimeFigureOut">
              <a:rPr lang="en-US" smtClean="0"/>
              <a:t>5/1/2026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96441A3B-01AC-4825-ABBE-73A77F9B0A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710496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  <p:sldLayoutId id="2147483714" r:id="rId12"/>
    <p:sldLayoutId id="2147483715" r:id="rId13"/>
    <p:sldLayoutId id="2147483716" r:id="rId14"/>
    <p:sldLayoutId id="2147483717" r:id="rId15"/>
    <p:sldLayoutId id="2147483718" r:id="rId16"/>
    <p:sldLayoutId id="214748371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centerpointenergy.com/construction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88E229F1-E313-BC55-5304-4D4595490D07}"/>
              </a:ext>
            </a:extLst>
          </p:cNvPr>
          <p:cNvSpPr/>
          <p:nvPr/>
        </p:nvSpPr>
        <p:spPr>
          <a:xfrm>
            <a:off x="-8927" y="6041182"/>
            <a:ext cx="12200928" cy="816817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2534" y="275341"/>
            <a:ext cx="10978537" cy="1082951"/>
          </a:xfrm>
        </p:spPr>
        <p:txBody>
          <a:bodyPr>
            <a:noAutofit/>
          </a:bodyPr>
          <a:lstStyle/>
          <a:p>
            <a:pPr algn="ctr"/>
            <a:r>
              <a:rPr lang="en-US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Aptos Slab SemiBold" panose="020F0502020204030204" pitchFamily="34" charset="0"/>
                <a:cs typeface="Calibri" panose="020F0502020204030204" pitchFamily="34" charset="0"/>
              </a:rPr>
              <a:t>1</a:t>
            </a:r>
            <a:r>
              <a:rPr lang="en-US" b="1" baseline="30000" dirty="0">
                <a:solidFill>
                  <a:schemeClr val="accent1">
                    <a:lumMod val="40000"/>
                    <a:lumOff val="60000"/>
                  </a:schemeClr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st</a:t>
            </a:r>
            <a:r>
              <a:rPr lang="en-US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 Ave S Reconstruction Project</a:t>
            </a:r>
          </a:p>
          <a:p>
            <a:pPr algn="ctr"/>
            <a:r>
              <a:rPr lang="en-US" sz="28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E. Grant St – E. Franklin Ave.   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49FE7313-16F9-40A2-B7C2-E97A3815F7F9}"/>
              </a:ext>
            </a:extLst>
          </p:cNvPr>
          <p:cNvSpPr txBox="1">
            <a:spLocks/>
          </p:cNvSpPr>
          <p:nvPr/>
        </p:nvSpPr>
        <p:spPr>
          <a:xfrm>
            <a:off x="510402" y="3074142"/>
            <a:ext cx="4985426" cy="70971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0" kern="120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solidFill>
                  <a:schemeClr val="tx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Stakeholder Meeting</a:t>
            </a:r>
          </a:p>
          <a:p>
            <a:pPr algn="ctr"/>
            <a:r>
              <a:rPr lang="en-US" dirty="0">
                <a:solidFill>
                  <a:schemeClr val="tx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May 1st, 2026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5B8BA6B-07BA-722E-87A2-0611B6F3811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2217" y="6056505"/>
            <a:ext cx="1238588" cy="786169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F82CFD8E-81F0-762F-A226-BD665B97965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81803" y="1582883"/>
            <a:ext cx="5702081" cy="42337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26186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3E0C236-FEBA-F2DE-1121-E1865D2C8F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btitle 2">
            <a:extLst>
              <a:ext uri="{FF2B5EF4-FFF2-40B4-BE49-F238E27FC236}">
                <a16:creationId xmlns:a16="http://schemas.microsoft.com/office/drawing/2014/main" id="{0FB92EBA-4347-61CB-23B0-982D617E161C}"/>
              </a:ext>
            </a:extLst>
          </p:cNvPr>
          <p:cNvSpPr txBox="1">
            <a:spLocks/>
          </p:cNvSpPr>
          <p:nvPr/>
        </p:nvSpPr>
        <p:spPr>
          <a:xfrm>
            <a:off x="6096000" y="1796351"/>
            <a:ext cx="4174326" cy="55866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0" kern="120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2800" dirty="0">
                <a:solidFill>
                  <a:schemeClr val="tx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Project Layout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45394BA-CF53-9EC7-EC49-05C697A336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2769" y="3503433"/>
            <a:ext cx="11701677" cy="165992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2B09ABD-95BD-059C-5DCE-60F2883AB4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8405" y="916166"/>
            <a:ext cx="11276041" cy="1760369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310A83C-D925-C4B1-64FA-AA69127E9246}"/>
              </a:ext>
            </a:extLst>
          </p:cNvPr>
          <p:cNvSpPr/>
          <p:nvPr/>
        </p:nvSpPr>
        <p:spPr>
          <a:xfrm>
            <a:off x="-8927" y="6041182"/>
            <a:ext cx="12200928" cy="816817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0BCB774-BDD4-94F4-D3D5-871D112C2EE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2217" y="6056505"/>
            <a:ext cx="1238588" cy="786169"/>
          </a:xfrm>
          <a:prstGeom prst="rect">
            <a:avLst/>
          </a:prstGeom>
        </p:spPr>
      </p:pic>
      <p:sp>
        <p:nvSpPr>
          <p:cNvPr id="8" name="Subtitle 2">
            <a:extLst>
              <a:ext uri="{FF2B5EF4-FFF2-40B4-BE49-F238E27FC236}">
                <a16:creationId xmlns:a16="http://schemas.microsoft.com/office/drawing/2014/main" id="{BBD3FBE6-A56E-29C1-9A6B-185CE1BDF2CB}"/>
              </a:ext>
            </a:extLst>
          </p:cNvPr>
          <p:cNvSpPr txBox="1">
            <a:spLocks/>
          </p:cNvSpPr>
          <p:nvPr/>
        </p:nvSpPr>
        <p:spPr>
          <a:xfrm>
            <a:off x="3728220" y="5428676"/>
            <a:ext cx="4108965" cy="51678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0" kern="120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Project Layout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604E9750-02D0-FECE-D771-B5226C88AD25}"/>
              </a:ext>
            </a:extLst>
          </p:cNvPr>
          <p:cNvSpPr txBox="1">
            <a:spLocks/>
          </p:cNvSpPr>
          <p:nvPr/>
        </p:nvSpPr>
        <p:spPr>
          <a:xfrm>
            <a:off x="177633" y="-387865"/>
            <a:ext cx="10978537" cy="108295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buNone/>
            </a:pPr>
            <a:r>
              <a:rPr lang="en-US" sz="32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Aptos Slab SemiBold" panose="020F0502020204030204" pitchFamily="34" charset="0"/>
                <a:cs typeface="Calibri" panose="020F0502020204030204" pitchFamily="34" charset="0"/>
              </a:rPr>
              <a:t>1</a:t>
            </a:r>
            <a:r>
              <a:rPr lang="en-US" sz="3200" b="1" baseline="30000" dirty="0">
                <a:solidFill>
                  <a:schemeClr val="accent1">
                    <a:lumMod val="40000"/>
                    <a:lumOff val="60000"/>
                  </a:schemeClr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st</a:t>
            </a:r>
            <a:r>
              <a:rPr lang="en-US" sz="32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 Ave S Reconstruction Project</a:t>
            </a:r>
          </a:p>
        </p:txBody>
      </p:sp>
    </p:spTree>
    <p:extLst>
      <p:ext uri="{BB962C8B-B14F-4D97-AF65-F5344CB8AC3E}">
        <p14:creationId xmlns:p14="http://schemas.microsoft.com/office/powerpoint/2010/main" val="5398816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9563A7-83C4-E9BB-CCC0-5D21715CE4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DDF50DF6-71E9-0A26-81E8-4801960C0775}"/>
              </a:ext>
            </a:extLst>
          </p:cNvPr>
          <p:cNvSpPr/>
          <p:nvPr/>
        </p:nvSpPr>
        <p:spPr>
          <a:xfrm>
            <a:off x="-8927" y="6041182"/>
            <a:ext cx="12200928" cy="816817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9CF3B22-ADFF-C06A-B01A-DCCC0C333E6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2217" y="6056505"/>
            <a:ext cx="1238588" cy="786169"/>
          </a:xfrm>
          <a:prstGeom prst="rect">
            <a:avLst/>
          </a:prstGeom>
        </p:spPr>
      </p:pic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C4D311C0-8F6D-CAF3-507B-3024D8CEB2BA}"/>
              </a:ext>
            </a:extLst>
          </p:cNvPr>
          <p:cNvSpPr txBox="1">
            <a:spLocks/>
          </p:cNvSpPr>
          <p:nvPr/>
        </p:nvSpPr>
        <p:spPr>
          <a:xfrm>
            <a:off x="611195" y="1130435"/>
            <a:ext cx="4966169" cy="514052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0" kern="120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400" dirty="0">
                <a:solidFill>
                  <a:schemeClr val="tx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CenterPoint Energy – Upgrading gas mains and service connection.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Grant  to 94 Bridge: Completed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94 Bridge to Franklin: In progress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Centerpoint anticipates to be done in the week of 4</a:t>
            </a:r>
            <a:r>
              <a:rPr lang="en-US" sz="1400" baseline="30000" dirty="0">
                <a:solidFill>
                  <a:schemeClr val="tx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of May.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To expect work with E 18</a:t>
            </a:r>
            <a:r>
              <a:rPr lang="en-US" sz="1400" baseline="30000" dirty="0">
                <a:solidFill>
                  <a:schemeClr val="tx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St. for Steel Pipe reroute that will be coordinated with City Contractor for 1</a:t>
            </a:r>
            <a:r>
              <a:rPr lang="en-US" sz="1400" baseline="30000" dirty="0">
                <a:solidFill>
                  <a:schemeClr val="tx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Ave S Reconstruction Project.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Centerpoint Website: 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www.centerpointenergy.com/construction</a:t>
            </a:r>
            <a:endParaRPr lang="en-US" sz="1400" dirty="0">
              <a:solidFill>
                <a:schemeClr val="tx1">
                  <a:lumMod val="9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1257300" lvl="2" indent="-342900" algn="l">
              <a:buFont typeface="Arial" panose="020B0604020202020204" pitchFamily="34" charset="0"/>
              <a:buChar char="•"/>
            </a:pPr>
            <a:r>
              <a:rPr lang="en-US" sz="1050" dirty="0">
                <a:solidFill>
                  <a:schemeClr val="tx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Stevens Square – Loring Heights Neighborhood </a:t>
            </a:r>
          </a:p>
          <a:p>
            <a:pPr marL="1257300" lvl="2" indent="-342900" algn="l">
              <a:buFont typeface="Arial" panose="020B0604020202020204" pitchFamily="34" charset="0"/>
              <a:buChar char="•"/>
            </a:pPr>
            <a:r>
              <a:rPr lang="en-US" sz="1050" dirty="0">
                <a:solidFill>
                  <a:schemeClr val="tx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Contact: (612) 542-6198 or mnconstruction@centerpointenergy.com</a:t>
            </a:r>
          </a:p>
          <a:p>
            <a:pPr algn="l"/>
            <a:endParaRPr lang="en-US" sz="2400" dirty="0">
              <a:solidFill>
                <a:schemeClr val="tx1">
                  <a:lumMod val="9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tx1">
                  <a:lumMod val="9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4A87668E-94C7-3676-D5DA-8C0116B91A17}"/>
              </a:ext>
            </a:extLst>
          </p:cNvPr>
          <p:cNvSpPr txBox="1">
            <a:spLocks/>
          </p:cNvSpPr>
          <p:nvPr/>
        </p:nvSpPr>
        <p:spPr>
          <a:xfrm>
            <a:off x="309828" y="-192182"/>
            <a:ext cx="10978537" cy="108295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buNone/>
            </a:pPr>
            <a:r>
              <a:rPr lang="en-US" sz="32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Aptos Slab SemiBold" panose="020F0502020204030204" pitchFamily="34" charset="0"/>
                <a:cs typeface="Calibri" panose="020F0502020204030204" pitchFamily="34" charset="0"/>
              </a:rPr>
              <a:t>1</a:t>
            </a:r>
            <a:r>
              <a:rPr lang="en-US" sz="3200" b="1" baseline="30000" dirty="0">
                <a:solidFill>
                  <a:schemeClr val="accent1">
                    <a:lumMod val="40000"/>
                    <a:lumOff val="60000"/>
                  </a:schemeClr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st</a:t>
            </a:r>
            <a:r>
              <a:rPr lang="en-US" sz="32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 Ave S Reconstruction Project</a:t>
            </a:r>
          </a:p>
          <a:p>
            <a:pPr marL="0" indent="0" algn="ctr">
              <a:buNone/>
            </a:pPr>
            <a:r>
              <a:rPr lang="en-US" sz="32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Current Activities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A813135A-3991-8299-6D21-F7F5CFEE0756}"/>
              </a:ext>
            </a:extLst>
          </p:cNvPr>
          <p:cNvSpPr txBox="1">
            <a:spLocks/>
          </p:cNvSpPr>
          <p:nvPr/>
        </p:nvSpPr>
        <p:spPr>
          <a:xfrm>
            <a:off x="6292564" y="1955943"/>
            <a:ext cx="5184236" cy="302006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0" kern="120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400" dirty="0">
                <a:solidFill>
                  <a:schemeClr val="tx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City Project – Construction in progress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Grant  to 94 Bridge: 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Removals – in progress between North of I-94 Bridge to 14</a:t>
            </a:r>
            <a:r>
              <a:rPr lang="en-US" sz="1400" baseline="30000" dirty="0">
                <a:solidFill>
                  <a:schemeClr val="tx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</a:t>
            </a: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St.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Utility work – Sanitary Sewer Installation is in progress.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Temporary access route provided for Substance, Event Center and Stradford Flats (Garbage pickup, &amp; Parking Lot users)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18</a:t>
            </a:r>
            <a:r>
              <a:rPr lang="en-US" sz="2400" baseline="30000" dirty="0">
                <a:solidFill>
                  <a:schemeClr val="tx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</a:t>
            </a:r>
            <a:r>
              <a:rPr lang="en-US" sz="2400" dirty="0">
                <a:solidFill>
                  <a:schemeClr val="tx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St to South of I-94 Bridge: 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Staging &amp; prep work - ongoing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tx1">
                  <a:lumMod val="9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92111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FFCCDA-579C-1D1D-E5CD-7669747C26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0B80B9E-3D81-EA96-A099-5CA2ED8370A6}"/>
              </a:ext>
            </a:extLst>
          </p:cNvPr>
          <p:cNvSpPr/>
          <p:nvPr/>
        </p:nvSpPr>
        <p:spPr>
          <a:xfrm>
            <a:off x="-8927" y="6041182"/>
            <a:ext cx="12200928" cy="816817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AC3B24B-764A-D501-6148-1C29984D20B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2217" y="6056505"/>
            <a:ext cx="1238588" cy="786169"/>
          </a:xfrm>
          <a:prstGeom prst="rect">
            <a:avLst/>
          </a:prstGeom>
        </p:spPr>
      </p:pic>
      <p:sp>
        <p:nvSpPr>
          <p:cNvPr id="9" name="Subtitle 2">
            <a:extLst>
              <a:ext uri="{FF2B5EF4-FFF2-40B4-BE49-F238E27FC236}">
                <a16:creationId xmlns:a16="http://schemas.microsoft.com/office/drawing/2014/main" id="{67A155BB-1D40-2C40-D137-9872F75D0D4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62154" y="0"/>
            <a:ext cx="10515600" cy="81681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buNone/>
            </a:pPr>
            <a:r>
              <a:rPr lang="en-US" sz="32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Aptos Slab SemiBold" panose="020F0502020204030204" pitchFamily="34" charset="0"/>
                <a:cs typeface="Calibri" panose="020F0502020204030204" pitchFamily="34" charset="0"/>
              </a:rPr>
              <a:t>1</a:t>
            </a:r>
            <a:r>
              <a:rPr lang="en-US" sz="3200" b="1" baseline="30000" dirty="0">
                <a:solidFill>
                  <a:schemeClr val="accent1">
                    <a:lumMod val="40000"/>
                    <a:lumOff val="60000"/>
                  </a:schemeClr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st</a:t>
            </a:r>
            <a:r>
              <a:rPr lang="en-US" sz="32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 Ave S Reconstruction Project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8C79E31-F221-58DE-5A8D-A0061FCC677F}"/>
              </a:ext>
            </a:extLst>
          </p:cNvPr>
          <p:cNvSpPr txBox="1"/>
          <p:nvPr/>
        </p:nvSpPr>
        <p:spPr>
          <a:xfrm>
            <a:off x="4167817" y="5651822"/>
            <a:ext cx="330427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algn="l"/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Franklin to South I-94 Bridge Activity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44AEFC0-98D6-84C4-046E-EBDFDA0BE51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7540" y="1052290"/>
            <a:ext cx="3288806" cy="439750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4EAB831-A86E-BD52-02D7-321355C3D5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25332" y="1052289"/>
            <a:ext cx="3276177" cy="439750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2F64A18-814D-3DCF-DCF8-812A75D86B8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0506" y="1052289"/>
            <a:ext cx="3316707" cy="4397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42905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156D8DE-A351-8EB0-D866-B52E1E534AF8}"/>
              </a:ext>
            </a:extLst>
          </p:cNvPr>
          <p:cNvSpPr/>
          <p:nvPr/>
        </p:nvSpPr>
        <p:spPr>
          <a:xfrm>
            <a:off x="-8927" y="6041182"/>
            <a:ext cx="12200928" cy="816817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7B74ECF-EE47-B476-CDC2-6EA8E2993AC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2217" y="6056505"/>
            <a:ext cx="1238588" cy="786169"/>
          </a:xfrm>
          <a:prstGeom prst="rect">
            <a:avLst/>
          </a:prstGeom>
        </p:spPr>
      </p:pic>
      <p:sp>
        <p:nvSpPr>
          <p:cNvPr id="9" name="Subtitle 2">
            <a:extLst>
              <a:ext uri="{FF2B5EF4-FFF2-40B4-BE49-F238E27FC236}">
                <a16:creationId xmlns:a16="http://schemas.microsoft.com/office/drawing/2014/main" id="{6170C2D1-CB5B-7535-7E1D-652CD76EDF0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62154" y="0"/>
            <a:ext cx="10515600" cy="81681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buNone/>
            </a:pPr>
            <a:r>
              <a:rPr lang="en-US" sz="32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Aptos Slab SemiBold" panose="020F0502020204030204" pitchFamily="34" charset="0"/>
                <a:cs typeface="Calibri" panose="020F0502020204030204" pitchFamily="34" charset="0"/>
              </a:rPr>
              <a:t>1</a:t>
            </a:r>
            <a:r>
              <a:rPr lang="en-US" sz="3200" b="1" baseline="30000" dirty="0">
                <a:solidFill>
                  <a:schemeClr val="accent1">
                    <a:lumMod val="40000"/>
                    <a:lumOff val="60000"/>
                  </a:schemeClr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st</a:t>
            </a:r>
            <a:r>
              <a:rPr lang="en-US" sz="32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 Ave S Reconstruction Project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366B621-45F1-B3C8-6A02-613D2960166E}"/>
              </a:ext>
            </a:extLst>
          </p:cNvPr>
          <p:cNvSpPr txBox="1"/>
          <p:nvPr/>
        </p:nvSpPr>
        <p:spPr>
          <a:xfrm>
            <a:off x="4174784" y="5639616"/>
            <a:ext cx="3809935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 algn="l"/>
            <a:r>
              <a:rPr lang="en-US" sz="1400" dirty="0">
                <a:solidFill>
                  <a:schemeClr val="tx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North of I-94 Bridge to Grant St. Activity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FA4EEBA-04A3-F2F2-1F40-00049B8529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0598" y="1028587"/>
            <a:ext cx="3259572" cy="438530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1A49B37-4CCF-25E9-5E06-3BF2BE09CD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27615" y="1064495"/>
            <a:ext cx="3304274" cy="438530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C85B91FD-480F-2CF9-6335-8413E21DF93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49335" y="1064495"/>
            <a:ext cx="3331470" cy="43853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42711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22C876-1F86-2E40-D773-EE35CF8936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2">
            <a:extLst>
              <a:ext uri="{FF2B5EF4-FFF2-40B4-BE49-F238E27FC236}">
                <a16:creationId xmlns:a16="http://schemas.microsoft.com/office/drawing/2014/main" id="{D08DE0AE-42B5-946B-FEA9-EBB88A32450B}"/>
              </a:ext>
            </a:extLst>
          </p:cNvPr>
          <p:cNvSpPr txBox="1">
            <a:spLocks/>
          </p:cNvSpPr>
          <p:nvPr/>
        </p:nvSpPr>
        <p:spPr>
          <a:xfrm>
            <a:off x="-879507" y="1384810"/>
            <a:ext cx="7514059" cy="59685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0" kern="120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solidFill>
                  <a:schemeClr val="tx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Construction- What to Expect</a:t>
            </a:r>
          </a:p>
        </p:txBody>
      </p:sp>
      <p:sp>
        <p:nvSpPr>
          <p:cNvPr id="2" name="Content Placeholder 2">
            <a:extLst>
              <a:ext uri="{FF2B5EF4-FFF2-40B4-BE49-F238E27FC236}">
                <a16:creationId xmlns:a16="http://schemas.microsoft.com/office/drawing/2014/main" id="{C6A7E84D-0086-A190-62E1-6E7854CEBFAE}"/>
              </a:ext>
            </a:extLst>
          </p:cNvPr>
          <p:cNvSpPr txBox="1">
            <a:spLocks/>
          </p:cNvSpPr>
          <p:nvPr/>
        </p:nvSpPr>
        <p:spPr>
          <a:xfrm>
            <a:off x="372804" y="2041986"/>
            <a:ext cx="9042688" cy="371067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0" kern="120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000" dirty="0">
                <a:solidFill>
                  <a:schemeClr val="tx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Roadway Construction: </a:t>
            </a:r>
            <a:r>
              <a:rPr lang="en-US" sz="2000" b="1" dirty="0">
                <a:solidFill>
                  <a:schemeClr val="tx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 progress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Large Construction Equipment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Uneven ground due to removals and utility installation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Disruption &amp; Noise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Dust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Parking Closures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Temporary Pedestrian Ramps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Traffic Impacts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Business Access </a:t>
            </a:r>
          </a:p>
          <a:p>
            <a:pPr marL="800100" lvl="1" indent="-342900" algn="l">
              <a:buFont typeface="Arial" panose="020B0604020202020204" pitchFamily="34" charset="0"/>
              <a:buChar char="•"/>
            </a:pPr>
            <a:endParaRPr lang="en-US" dirty="0">
              <a:solidFill>
                <a:schemeClr val="tx1">
                  <a:lumMod val="9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 algn="l"/>
            <a:r>
              <a:rPr lang="en-US" dirty="0">
                <a:solidFill>
                  <a:schemeClr val="tx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Construction Substantial Completion: </a:t>
            </a:r>
            <a:r>
              <a:rPr lang="en-US" b="1" dirty="0">
                <a:solidFill>
                  <a:schemeClr val="tx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November 15, 2026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1AB74FE-AC6D-B8FE-09E9-A736A7BD6640}"/>
              </a:ext>
            </a:extLst>
          </p:cNvPr>
          <p:cNvSpPr/>
          <p:nvPr/>
        </p:nvSpPr>
        <p:spPr>
          <a:xfrm>
            <a:off x="-8927" y="6041182"/>
            <a:ext cx="12200928" cy="816817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A97B1CF-2D01-9C93-170B-93C43B8AD91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2217" y="6056505"/>
            <a:ext cx="1238588" cy="786169"/>
          </a:xfrm>
          <a:prstGeom prst="rect">
            <a:avLst/>
          </a:prstGeom>
        </p:spPr>
      </p:pic>
      <p:sp>
        <p:nvSpPr>
          <p:cNvPr id="5" name="Subtitle 2">
            <a:extLst>
              <a:ext uri="{FF2B5EF4-FFF2-40B4-BE49-F238E27FC236}">
                <a16:creationId xmlns:a16="http://schemas.microsoft.com/office/drawing/2014/main" id="{DDD9E89C-086A-800F-3745-F3BDB90A7084}"/>
              </a:ext>
            </a:extLst>
          </p:cNvPr>
          <p:cNvSpPr txBox="1">
            <a:spLocks/>
          </p:cNvSpPr>
          <p:nvPr/>
        </p:nvSpPr>
        <p:spPr>
          <a:xfrm>
            <a:off x="177633" y="-189963"/>
            <a:ext cx="10978537" cy="108295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buNone/>
            </a:pPr>
            <a:r>
              <a:rPr lang="en-US" sz="32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Aptos Slab SemiBold" panose="020F0502020204030204" pitchFamily="34" charset="0"/>
                <a:cs typeface="Calibri" panose="020F0502020204030204" pitchFamily="34" charset="0"/>
              </a:rPr>
              <a:t>1</a:t>
            </a:r>
            <a:r>
              <a:rPr lang="en-US" sz="3200" b="1" baseline="30000" dirty="0">
                <a:solidFill>
                  <a:schemeClr val="accent1">
                    <a:lumMod val="40000"/>
                    <a:lumOff val="60000"/>
                  </a:schemeClr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st</a:t>
            </a:r>
            <a:r>
              <a:rPr lang="en-US" sz="32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 Ave S Reconstruction Project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870CCEF2-ED31-2F00-9636-66820CB151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13445" y="1384810"/>
            <a:ext cx="5204094" cy="3876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28312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90C1090-EC56-FAF0-5D1F-EA92D83487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8364" y="0"/>
            <a:ext cx="8975271" cy="6935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53731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FC05CB00-D5B0-E0D2-535A-EA4690E50E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7843" y="0"/>
            <a:ext cx="88750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42455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FDA25CC-BFAE-0ABD-DFBC-F091671675F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27185"/>
          <a:stretch>
            <a:fillRect/>
          </a:stretch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92246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0F164E5A-ABC0-4A97-86CA-5F7C26615F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384" y="0"/>
            <a:ext cx="8116488" cy="6858000"/>
          </a:xfrm>
          <a:prstGeom prst="rect">
            <a:avLst/>
          </a:prstGeom>
          <a:solidFill>
            <a:schemeClr val="bg1">
              <a:alpha val="20000"/>
            </a:schemeClr>
          </a:solidFill>
          <a:ln>
            <a:noFill/>
          </a:ln>
          <a:effectLst>
            <a:innerShdw blurRad="139700" dist="50800" dir="5400000">
              <a:prstClr val="black">
                <a:alpha val="2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C2393E8D-D10F-4FE1-AC21-8B44BEB500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29872" y="1"/>
            <a:ext cx="4062127" cy="6857996"/>
          </a:xfrm>
          <a:prstGeom prst="rect">
            <a:avLst/>
          </a:prstGeom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E600EEA-C31E-A54A-0832-621A6160D7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468" y="789593"/>
            <a:ext cx="6833412" cy="5278810"/>
          </a:xfrm>
          <a:prstGeom prst="rect">
            <a:avLst/>
          </a:prstGeom>
        </p:spPr>
      </p:pic>
      <p:sp>
        <p:nvSpPr>
          <p:cNvPr id="10" name="Subtitle 2">
            <a:extLst>
              <a:ext uri="{FF2B5EF4-FFF2-40B4-BE49-F238E27FC236}">
                <a16:creationId xmlns:a16="http://schemas.microsoft.com/office/drawing/2014/main" id="{55D64AED-B75B-AFDB-FC25-DFDC1CB9833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603719" y="2708502"/>
            <a:ext cx="2944813" cy="1624012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0" kern="120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400" dirty="0">
                <a:solidFill>
                  <a:schemeClr val="tx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DETOUR ROUTES</a:t>
            </a:r>
          </a:p>
          <a:p>
            <a:pPr algn="ctr"/>
            <a:r>
              <a:rPr lang="en-US" sz="2000" dirty="0">
                <a:solidFill>
                  <a:schemeClr val="tx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(Vehicles, Bicycles and Pedestrians)</a:t>
            </a:r>
          </a:p>
        </p:txBody>
      </p:sp>
    </p:spTree>
    <p:extLst>
      <p:ext uri="{BB962C8B-B14F-4D97-AF65-F5344CB8AC3E}">
        <p14:creationId xmlns:p14="http://schemas.microsoft.com/office/powerpoint/2010/main" val="13506526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6E3071-9A80-1A7E-6546-E945F33AF4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2">
            <a:extLst>
              <a:ext uri="{FF2B5EF4-FFF2-40B4-BE49-F238E27FC236}">
                <a16:creationId xmlns:a16="http://schemas.microsoft.com/office/drawing/2014/main" id="{20922E2D-EB12-C8A8-5C92-1D558B783CDE}"/>
              </a:ext>
            </a:extLst>
          </p:cNvPr>
          <p:cNvSpPr txBox="1">
            <a:spLocks/>
          </p:cNvSpPr>
          <p:nvPr/>
        </p:nvSpPr>
        <p:spPr>
          <a:xfrm>
            <a:off x="-150829" y="1336362"/>
            <a:ext cx="7108793" cy="59685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0" kern="120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solidFill>
                  <a:schemeClr val="tx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Communications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97FE9A1-EFFA-8DA4-65EA-5313A6EBD565}"/>
              </a:ext>
            </a:extLst>
          </p:cNvPr>
          <p:cNvSpPr txBox="1">
            <a:spLocks/>
          </p:cNvSpPr>
          <p:nvPr/>
        </p:nvSpPr>
        <p:spPr>
          <a:xfrm>
            <a:off x="329736" y="2039068"/>
            <a:ext cx="5681958" cy="337923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0" kern="120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Weekly Friday Meetings 10:00 am – 11:00 am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Weekly Email Updates (GovDelivery)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Neighborhood Meetings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One-on-One Site Visits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Website – Sign up for Updates, Project Engineer &amp; Construction Manager Contact Information</a:t>
            </a:r>
          </a:p>
          <a:p>
            <a:pPr algn="l"/>
            <a:r>
              <a:rPr lang="en-US" sz="2000" dirty="0">
                <a:solidFill>
                  <a:srgbClr val="92D05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https://www.minneapolismn.gov/government/projects/1st-ave-grant-st/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1DCD7B4-894B-70E1-FB62-91882AEF4FBB}"/>
              </a:ext>
            </a:extLst>
          </p:cNvPr>
          <p:cNvSpPr/>
          <p:nvPr/>
        </p:nvSpPr>
        <p:spPr>
          <a:xfrm>
            <a:off x="-8927" y="6041182"/>
            <a:ext cx="12200928" cy="816817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2FEE16F-5AB0-7621-5BEE-6A6C310C7BC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2217" y="6056505"/>
            <a:ext cx="1238588" cy="78616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EFA8962-4312-7A77-D511-7BAB7992A1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61137" y="3598545"/>
            <a:ext cx="2264559" cy="226455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D457669-0321-77A7-9B4C-01CD5E3A324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66170" y="994896"/>
            <a:ext cx="5154863" cy="2183777"/>
          </a:xfrm>
          <a:prstGeom prst="rect">
            <a:avLst/>
          </a:prstGeom>
        </p:spPr>
      </p:pic>
      <p:sp>
        <p:nvSpPr>
          <p:cNvPr id="15" name="Subtitle 2">
            <a:extLst>
              <a:ext uri="{FF2B5EF4-FFF2-40B4-BE49-F238E27FC236}">
                <a16:creationId xmlns:a16="http://schemas.microsoft.com/office/drawing/2014/main" id="{B4A1294B-7E87-4264-82C8-FA518593494B}"/>
              </a:ext>
            </a:extLst>
          </p:cNvPr>
          <p:cNvSpPr txBox="1">
            <a:spLocks/>
          </p:cNvSpPr>
          <p:nvPr/>
        </p:nvSpPr>
        <p:spPr>
          <a:xfrm>
            <a:off x="177633" y="-387865"/>
            <a:ext cx="10978537" cy="108295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buNone/>
            </a:pPr>
            <a:r>
              <a:rPr lang="en-US" sz="32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Aptos Slab SemiBold" panose="020F0502020204030204" pitchFamily="34" charset="0"/>
                <a:cs typeface="Calibri" panose="020F0502020204030204" pitchFamily="34" charset="0"/>
              </a:rPr>
              <a:t>1</a:t>
            </a:r>
            <a:r>
              <a:rPr lang="en-US" sz="3200" b="1" baseline="30000" dirty="0">
                <a:solidFill>
                  <a:schemeClr val="accent1">
                    <a:lumMod val="40000"/>
                    <a:lumOff val="60000"/>
                  </a:schemeClr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st</a:t>
            </a:r>
            <a:r>
              <a:rPr lang="en-US" sz="32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 Ave S Reconstruction Project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22325E9-0B09-583E-AA20-69942052C8E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52714" y="4039178"/>
            <a:ext cx="3152414" cy="1141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75151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CB4239-D517-F4D5-E57B-5A67C1BAA5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btitle 2">
            <a:extLst>
              <a:ext uri="{FF2B5EF4-FFF2-40B4-BE49-F238E27FC236}">
                <a16:creationId xmlns:a16="http://schemas.microsoft.com/office/drawing/2014/main" id="{ACAE592F-8EB0-94B4-7D84-A8CA8241F926}"/>
              </a:ext>
            </a:extLst>
          </p:cNvPr>
          <p:cNvSpPr txBox="1">
            <a:spLocks/>
          </p:cNvSpPr>
          <p:nvPr/>
        </p:nvSpPr>
        <p:spPr>
          <a:xfrm>
            <a:off x="738486" y="2930354"/>
            <a:ext cx="10034717" cy="596855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200" b="0" kern="120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solidFill>
                  <a:schemeClr val="tx1">
                    <a:lumMod val="9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Questions &amp; Open Discussion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94CAF98-C3E5-B207-F72E-0A66D57AF4C2}"/>
              </a:ext>
            </a:extLst>
          </p:cNvPr>
          <p:cNvSpPr/>
          <p:nvPr/>
        </p:nvSpPr>
        <p:spPr>
          <a:xfrm>
            <a:off x="-8927" y="6041182"/>
            <a:ext cx="12200928" cy="816817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D294DAC-8153-BF1B-4346-066740E1AEB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42217" y="6056505"/>
            <a:ext cx="1238588" cy="786169"/>
          </a:xfrm>
          <a:prstGeom prst="rect">
            <a:avLst/>
          </a:prstGeom>
        </p:spPr>
      </p:pic>
      <p:sp>
        <p:nvSpPr>
          <p:cNvPr id="4" name="Subtitle 2">
            <a:extLst>
              <a:ext uri="{FF2B5EF4-FFF2-40B4-BE49-F238E27FC236}">
                <a16:creationId xmlns:a16="http://schemas.microsoft.com/office/drawing/2014/main" id="{34D868AA-86C4-025D-501D-578E18C9F8F2}"/>
              </a:ext>
            </a:extLst>
          </p:cNvPr>
          <p:cNvSpPr txBox="1">
            <a:spLocks/>
          </p:cNvSpPr>
          <p:nvPr/>
        </p:nvSpPr>
        <p:spPr>
          <a:xfrm>
            <a:off x="266575" y="-125095"/>
            <a:ext cx="10978537" cy="108295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25000"/>
                        <a:lumOff val="75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buNone/>
            </a:pPr>
            <a:r>
              <a:rPr lang="en-US" sz="32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Aptos Slab SemiBold" panose="020F0502020204030204" pitchFamily="34" charset="0"/>
                <a:cs typeface="Calibri" panose="020F0502020204030204" pitchFamily="34" charset="0"/>
              </a:rPr>
              <a:t>1</a:t>
            </a:r>
            <a:r>
              <a:rPr lang="en-US" sz="3200" b="1" baseline="30000" dirty="0">
                <a:solidFill>
                  <a:schemeClr val="accent1">
                    <a:lumMod val="40000"/>
                    <a:lumOff val="60000"/>
                  </a:schemeClr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st</a:t>
            </a:r>
            <a:r>
              <a:rPr lang="en-US" sz="32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Corbel" panose="020B0503020204020204" pitchFamily="34" charset="0"/>
                <a:cs typeface="Calibri" panose="020F0502020204030204" pitchFamily="34" charset="0"/>
              </a:rPr>
              <a:t> Ave S Reconstruction Project</a:t>
            </a:r>
          </a:p>
        </p:txBody>
      </p:sp>
    </p:spTree>
    <p:extLst>
      <p:ext uri="{BB962C8B-B14F-4D97-AF65-F5344CB8AC3E}">
        <p14:creationId xmlns:p14="http://schemas.microsoft.com/office/powerpoint/2010/main" val="3635628197"/>
      </p:ext>
    </p:extLst>
  </p:cSld>
  <p:clrMapOvr>
    <a:masterClrMapping/>
  </p:clrMapOvr>
</p:sld>
</file>

<file path=ppt/theme/theme1.xml><?xml version="1.0" encoding="utf-8"?>
<a:theme xmlns:a="http://schemas.openxmlformats.org/drawingml/2006/main" name="Depth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pth" id="{7BEAFC2A-325C-49C4-AC08-2B765DA903F9}" vid="{1735E755-43E6-43AA-ABA2-C989ECC79AF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TC104033923[[fn=Depth]]</Template>
  <TotalTime>23529</TotalTime>
  <Words>344</Words>
  <Application>Microsoft Office PowerPoint</Application>
  <PresentationFormat>Widescreen</PresentationFormat>
  <Paragraphs>66</Paragraphs>
  <Slides>12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Aptos Slab SemiBold</vt:lpstr>
      <vt:lpstr>Arial</vt:lpstr>
      <vt:lpstr>Calibri</vt:lpstr>
      <vt:lpstr>Corbel</vt:lpstr>
      <vt:lpstr>Depth</vt:lpstr>
      <vt:lpstr>PowerPoint Presentation</vt:lpstr>
      <vt:lpstr>PowerPoint Presentation</vt:lpstr>
      <vt:lpstr>PowerPoint Presentation</vt:lpstr>
      <vt:lpstr> 1st Ave S Reconstruction Project</vt:lpstr>
      <vt:lpstr> 1st Ave S Reconstruction Project</vt:lpstr>
      <vt:lpstr>PowerPoint Presentation</vt:lpstr>
      <vt:lpstr>PowerPoint Presentation</vt:lpstr>
      <vt:lpstr>PowerPoint Presentation</vt:lpstr>
      <vt:lpstr>PowerPoint Presentation</vt:lpstr>
      <vt:lpstr>DETOUR ROUTES (Vehicles, Bicycles and Pedestrians)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Pre-Bid Meeting</dc:title>
  <dc:creator>Mike Speedling</dc:creator>
  <cp:lastModifiedBy>Fajutag, Marian</cp:lastModifiedBy>
  <cp:revision>183</cp:revision>
  <cp:lastPrinted>2026-02-17T14:48:49Z</cp:lastPrinted>
  <dcterms:created xsi:type="dcterms:W3CDTF">2014-06-30T14:22:52Z</dcterms:created>
  <dcterms:modified xsi:type="dcterms:W3CDTF">2026-05-01T14:45:18Z</dcterms:modified>
</cp:coreProperties>
</file>