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4"/>
  </p:notesMasterIdLst>
  <p:handoutMasterIdLst>
    <p:handoutMasterId r:id="rId25"/>
  </p:handoutMasterIdLst>
  <p:sldIdLst>
    <p:sldId id="728" r:id="rId7"/>
    <p:sldId id="268" r:id="rId8"/>
    <p:sldId id="764" r:id="rId9"/>
    <p:sldId id="801" r:id="rId10"/>
    <p:sldId id="723" r:id="rId11"/>
    <p:sldId id="761" r:id="rId12"/>
    <p:sldId id="762" r:id="rId13"/>
    <p:sldId id="814" r:id="rId14"/>
    <p:sldId id="815" r:id="rId15"/>
    <p:sldId id="813" r:id="rId16"/>
    <p:sldId id="812" r:id="rId17"/>
    <p:sldId id="763" r:id="rId18"/>
    <p:sldId id="800" r:id="rId19"/>
    <p:sldId id="802" r:id="rId20"/>
    <p:sldId id="804" r:id="rId21"/>
    <p:sldId id="803" r:id="rId22"/>
    <p:sldId id="81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nau, JoNette" initials="KJ" lastIdx="8" clrIdx="0">
    <p:extLst>
      <p:ext uri="{19B8F6BF-5375-455C-9EA6-DF929625EA0E}">
        <p15:presenceInfo xmlns:p15="http://schemas.microsoft.com/office/powerpoint/2012/main" userId="S::Jonette.Kuhnau@kimley-horn.com::68cf8bf4-26a9-482b-ad51-89841457a2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9AF4D"/>
    <a:srgbClr val="ECDD14"/>
    <a:srgbClr val="D8E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6371" autoAdjust="0"/>
  </p:normalViewPr>
  <p:slideViewPr>
    <p:cSldViewPr>
      <p:cViewPr varScale="1">
        <p:scale>
          <a:sx n="65" d="100"/>
          <a:sy n="65" d="100"/>
        </p:scale>
        <p:origin x="11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6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88986D-815E-4664-B0F9-F78FBB950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162BE-24A7-48F9-A7EB-DA06007D60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1D3F47-F87A-4152-B685-28E3D30C1D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076A0-56CE-495B-A660-31D763D86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EFA53-9566-47FE-8B67-43E731C80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60F03-F4DD-47B9-91B1-FB52D4213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5A096F-5B20-4BFC-8FD2-471C32A396E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4334FC-87AC-4B1B-AAA8-BE9BC660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1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B4334FC-87AC-4B1B-AAA8-BE9BC6608BB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077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34FC-87AC-4B1B-AAA8-BE9BC6608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alley, nature&#10;&#10;Description automatically generated">
            <a:extLst>
              <a:ext uri="{FF2B5EF4-FFF2-40B4-BE49-F238E27FC236}">
                <a16:creationId xmlns:a16="http://schemas.microsoft.com/office/drawing/2014/main" id="{7B3E3548-249D-41DF-AF29-C16637FC6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5"/>
            <a:ext cx="10363200" cy="1524001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69926"/>
            <a:ext cx="10363200" cy="10972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D3871E-C5E5-BED8-5B51-B47B0D4A3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4" y="5355930"/>
            <a:ext cx="609600" cy="7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04" y="304800"/>
            <a:ext cx="10972800" cy="883920"/>
          </a:xfrm>
        </p:spPr>
        <p:txBody>
          <a:bodyPr lIns="0" rIns="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4" y="1295400"/>
            <a:ext cx="10972800" cy="5257800"/>
          </a:xfrm>
        </p:spPr>
        <p:txBody>
          <a:bodyPr lIns="0" r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DD3894F-84A9-1FC0-D29A-268CFD71D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2" y="6254722"/>
            <a:ext cx="381000" cy="4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F4F7FE-559F-4643-8F1E-2ACC72A0A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0" y="5105400"/>
            <a:ext cx="7518400" cy="914400"/>
          </a:xfrm>
        </p:spPr>
        <p:txBody>
          <a:bodyPr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52AF155-84DE-9711-A3FF-0F7E6ECBB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60497"/>
            <a:ext cx="609600" cy="7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72" y="76200"/>
            <a:ext cx="10972800" cy="1143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495800"/>
          </a:xfrm>
        </p:spPr>
        <p:txBody>
          <a:bodyPr lIns="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977" y="1371600"/>
            <a:ext cx="5384800" cy="4495800"/>
          </a:xfrm>
        </p:spPr>
        <p:txBody>
          <a:bodyPr lIns="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E1610B1-FFA9-001C-97B3-FC3956123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2" y="6254722"/>
            <a:ext cx="381000" cy="4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95400"/>
            <a:ext cx="4011084" cy="1162050"/>
          </a:xfrm>
        </p:spPr>
        <p:txBody>
          <a:bodyPr lIns="0" anchor="b">
            <a:no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95403"/>
            <a:ext cx="6815667" cy="4830763"/>
          </a:xfrm>
        </p:spPr>
        <p:txBody>
          <a:bodyPr lIns="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457455"/>
            <a:ext cx="4011084" cy="3668713"/>
          </a:xfrm>
        </p:spPr>
        <p:txBody>
          <a:bodyPr lIns="0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38C018-F19C-6DB7-28E2-0F551EDBB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2" y="6254722"/>
            <a:ext cx="381000" cy="4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D93E-8258-4B74-9F6A-AEE3A5B4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35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Segoe UI Semibold" panose="020B0702040204020203" pitchFamily="34" charset="0"/>
          <a:ea typeface="Segoe UI Black" panose="020B0A02040204020203" pitchFamily="34" charset="0"/>
          <a:cs typeface="Segoe UI Semibold" panose="020B0702040204020203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apolismn.gov/government/projects/hennepin-ave-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apolismn.gov/government/projects/hennepin-ave-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08F-AE13-4884-B22E-A6EA86521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Hennepin South 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290BD-8C36-4BD2-917E-7E8804CDD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Construction Kick-Off</a:t>
            </a:r>
          </a:p>
          <a:p>
            <a:r>
              <a:rPr lang="en-US" dirty="0">
                <a:solidFill>
                  <a:schemeClr val="bg1"/>
                </a:solidFill>
              </a:rPr>
              <a:t>August 15, 2023</a:t>
            </a:r>
          </a:p>
        </p:txBody>
      </p:sp>
    </p:spTree>
    <p:extLst>
      <p:ext uri="{BB962C8B-B14F-4D97-AF65-F5344CB8AC3E}">
        <p14:creationId xmlns:p14="http://schemas.microsoft.com/office/powerpoint/2010/main" val="369176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54D17E-E791-4603-BB3F-BA990AA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1" t="6890" r="52571" b="21070"/>
          <a:stretch/>
        </p:blipFill>
        <p:spPr>
          <a:xfrm>
            <a:off x="2514600" y="1295400"/>
            <a:ext cx="6280520" cy="44845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Roadway PHASE 1 - 2024 = Lake St to W 26</a:t>
            </a:r>
            <a:r>
              <a:rPr lang="en-US" baseline="30000" dirty="0"/>
              <a:t>th</a:t>
            </a:r>
            <a:r>
              <a:rPr lang="en-US" dirty="0"/>
              <a:t> St.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08977B-BB3A-490F-BAD3-5D9730124C86}"/>
              </a:ext>
            </a:extLst>
          </p:cNvPr>
          <p:cNvGrpSpPr/>
          <p:nvPr/>
        </p:nvGrpSpPr>
        <p:grpSpPr>
          <a:xfrm>
            <a:off x="685800" y="1307051"/>
            <a:ext cx="876302" cy="523220"/>
            <a:chOff x="1181098" y="5307540"/>
            <a:chExt cx="876302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B964A5-8FDA-4554-9BAA-59E7D8BE671C}"/>
                </a:ext>
              </a:extLst>
            </p:cNvPr>
            <p:cNvSpPr txBox="1"/>
            <p:nvPr/>
          </p:nvSpPr>
          <p:spPr>
            <a:xfrm>
              <a:off x="1181098" y="5307540"/>
              <a:ext cx="876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8" name="Graphic 7" descr="Circle with right arrow">
              <a:extLst>
                <a:ext uri="{FF2B5EF4-FFF2-40B4-BE49-F238E27FC236}">
                  <a16:creationId xmlns:a16="http://schemas.microsoft.com/office/drawing/2014/main" id="{5AFC15A8-3CB7-4505-B090-6A5ED493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523999" y="5338917"/>
              <a:ext cx="457200" cy="457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404169-1EE7-47EB-9AE7-575BC9A353D1}"/>
              </a:ext>
            </a:extLst>
          </p:cNvPr>
          <p:cNvSpPr txBox="1"/>
          <p:nvPr/>
        </p:nvSpPr>
        <p:spPr>
          <a:xfrm>
            <a:off x="9849830" y="5234361"/>
            <a:ext cx="152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Downtown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F43DC-174D-4FA3-BCE4-2416FE43341E}"/>
              </a:ext>
            </a:extLst>
          </p:cNvPr>
          <p:cNvSpPr txBox="1"/>
          <p:nvPr/>
        </p:nvSpPr>
        <p:spPr>
          <a:xfrm rot="5400000">
            <a:off x="6724631" y="4367521"/>
            <a:ext cx="1808359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 26TH STREET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5950E-1136-4237-B09E-D61F7E37AB8E}"/>
              </a:ext>
            </a:extLst>
          </p:cNvPr>
          <p:cNvSpPr txBox="1"/>
          <p:nvPr/>
        </p:nvSpPr>
        <p:spPr>
          <a:xfrm rot="5400000">
            <a:off x="4589470" y="4367521"/>
            <a:ext cx="1808359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 28TH STREET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0296F-CB44-429B-A1A3-A60D9054D7C7}"/>
              </a:ext>
            </a:extLst>
          </p:cNvPr>
          <p:cNvSpPr txBox="1"/>
          <p:nvPr/>
        </p:nvSpPr>
        <p:spPr>
          <a:xfrm rot="5400000">
            <a:off x="2440620" y="3712243"/>
            <a:ext cx="1827776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 LAKE STREET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7E540-34E8-40C4-9E51-FBB5074347BE}"/>
              </a:ext>
            </a:extLst>
          </p:cNvPr>
          <p:cNvSpPr txBox="1"/>
          <p:nvPr/>
        </p:nvSpPr>
        <p:spPr>
          <a:xfrm rot="1652331">
            <a:off x="7637371" y="3268964"/>
            <a:ext cx="1511863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HENNEPIN AVENUE</a:t>
            </a:r>
          </a:p>
        </p:txBody>
      </p:sp>
    </p:spTree>
    <p:extLst>
      <p:ext uri="{BB962C8B-B14F-4D97-AF65-F5344CB8AC3E}">
        <p14:creationId xmlns:p14="http://schemas.microsoft.com/office/powerpoint/2010/main" val="85267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7934-FC77-451E-BAE0-E8FC9E6B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Staging: Phase 1 - 2024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4CA5-EFCC-4353-A59E-155F671B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962D98D-697A-1131-4EE4-B9490BB78ED7}"/>
              </a:ext>
            </a:extLst>
          </p:cNvPr>
          <p:cNvSpPr txBox="1">
            <a:spLocks/>
          </p:cNvSpPr>
          <p:nvPr/>
        </p:nvSpPr>
        <p:spPr>
          <a:xfrm>
            <a:off x="8458200" y="1629122"/>
            <a:ext cx="3390898" cy="10816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** Work Zones, Lanes Configuration, and Access Subject to Change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ABE31A-763D-ACC9-89A0-7BCE769304CD}"/>
              </a:ext>
            </a:extLst>
          </p:cNvPr>
          <p:cNvGrpSpPr/>
          <p:nvPr/>
        </p:nvGrpSpPr>
        <p:grpSpPr>
          <a:xfrm>
            <a:off x="685800" y="1307051"/>
            <a:ext cx="876302" cy="523220"/>
            <a:chOff x="1181098" y="5307540"/>
            <a:chExt cx="876302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CFCBE9-6BB3-C155-1D71-3F9E9BB0AD42}"/>
                </a:ext>
              </a:extLst>
            </p:cNvPr>
            <p:cNvSpPr txBox="1"/>
            <p:nvPr/>
          </p:nvSpPr>
          <p:spPr>
            <a:xfrm>
              <a:off x="1181098" y="5307540"/>
              <a:ext cx="876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18" name="Graphic 17" descr="Circle with right arrow">
              <a:extLst>
                <a:ext uri="{FF2B5EF4-FFF2-40B4-BE49-F238E27FC236}">
                  <a16:creationId xmlns:a16="http://schemas.microsoft.com/office/drawing/2014/main" id="{827E45CD-7675-7FAB-C4BA-10C134CC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523999" y="5338917"/>
              <a:ext cx="457200" cy="457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22E1D2-E200-BA45-1D3B-B49A50ED94FD}"/>
              </a:ext>
            </a:extLst>
          </p:cNvPr>
          <p:cNvSpPr txBox="1"/>
          <p:nvPr/>
        </p:nvSpPr>
        <p:spPr>
          <a:xfrm>
            <a:off x="9849830" y="5638800"/>
            <a:ext cx="152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Downtown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3F869-79D8-4C06-83EE-1E00153F6E7E}"/>
              </a:ext>
            </a:extLst>
          </p:cNvPr>
          <p:cNvSpPr txBox="1"/>
          <p:nvPr/>
        </p:nvSpPr>
        <p:spPr>
          <a:xfrm>
            <a:off x="9655817" y="5301564"/>
            <a:ext cx="19265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I-94 INTERCHANGE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EB58816-C189-5AA5-0A6C-1B078D3AE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17778"/>
          <a:stretch/>
        </p:blipFill>
        <p:spPr>
          <a:xfrm>
            <a:off x="0" y="1188720"/>
            <a:ext cx="1219200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54D17E-E791-4603-BB3F-BA990AA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19" t="6776" r="17739"/>
          <a:stretch/>
        </p:blipFill>
        <p:spPr>
          <a:xfrm>
            <a:off x="3048000" y="1295400"/>
            <a:ext cx="5751063" cy="45520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PHASE 2 – 2025 = W 26</a:t>
            </a:r>
            <a:r>
              <a:rPr lang="en-US" baseline="30000" dirty="0"/>
              <a:t>th</a:t>
            </a:r>
            <a:r>
              <a:rPr lang="en-US" dirty="0"/>
              <a:t> St. to Douglas Ave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04169-1EE7-47EB-9AE7-575BC9A353D1}"/>
              </a:ext>
            </a:extLst>
          </p:cNvPr>
          <p:cNvSpPr txBox="1"/>
          <p:nvPr/>
        </p:nvSpPr>
        <p:spPr>
          <a:xfrm>
            <a:off x="9849830" y="5234361"/>
            <a:ext cx="152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Downtown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CA1F8-0C4A-46E1-9127-C35567383264}"/>
              </a:ext>
            </a:extLst>
          </p:cNvPr>
          <p:cNvSpPr txBox="1"/>
          <p:nvPr/>
        </p:nvSpPr>
        <p:spPr>
          <a:xfrm rot="5400000">
            <a:off x="7738178" y="3317724"/>
            <a:ext cx="1578447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DOUGLAS AVENUE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00402-CA83-4662-9319-4C6D5740FFD8}"/>
              </a:ext>
            </a:extLst>
          </p:cNvPr>
          <p:cNvSpPr txBox="1"/>
          <p:nvPr/>
        </p:nvSpPr>
        <p:spPr>
          <a:xfrm rot="5400000">
            <a:off x="5978754" y="3328601"/>
            <a:ext cx="1600200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FRANKLIN AVENUE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F43DC-174D-4FA3-BCE4-2416FE43341E}"/>
              </a:ext>
            </a:extLst>
          </p:cNvPr>
          <p:cNvSpPr txBox="1"/>
          <p:nvPr/>
        </p:nvSpPr>
        <p:spPr>
          <a:xfrm rot="5400000">
            <a:off x="2579781" y="4083463"/>
            <a:ext cx="1766878" cy="27699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W 26TH STREET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7E540-34E8-40C4-9E51-FBB5074347BE}"/>
              </a:ext>
            </a:extLst>
          </p:cNvPr>
          <p:cNvSpPr txBox="1"/>
          <p:nvPr/>
        </p:nvSpPr>
        <p:spPr>
          <a:xfrm rot="1652331">
            <a:off x="4084376" y="3201915"/>
            <a:ext cx="1620897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HENNEPIN AVENUE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52ED44-F2C6-FECC-4917-4E318BD5D182}"/>
              </a:ext>
            </a:extLst>
          </p:cNvPr>
          <p:cNvGrpSpPr/>
          <p:nvPr/>
        </p:nvGrpSpPr>
        <p:grpSpPr>
          <a:xfrm>
            <a:off x="685800" y="1307051"/>
            <a:ext cx="876302" cy="523220"/>
            <a:chOff x="1181098" y="5307540"/>
            <a:chExt cx="876302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AFB8EB-206E-1FE5-BF71-F9B231FEEAF4}"/>
                </a:ext>
              </a:extLst>
            </p:cNvPr>
            <p:cNvSpPr txBox="1"/>
            <p:nvPr/>
          </p:nvSpPr>
          <p:spPr>
            <a:xfrm>
              <a:off x="1181098" y="5307540"/>
              <a:ext cx="876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23" name="Graphic 22" descr="Circle with right arrow">
              <a:extLst>
                <a:ext uri="{FF2B5EF4-FFF2-40B4-BE49-F238E27FC236}">
                  <a16:creationId xmlns:a16="http://schemas.microsoft.com/office/drawing/2014/main" id="{73B7A62B-320F-3138-2CDD-DB855EA70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523999" y="533891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81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7934-FC77-451E-BAE0-E8FC9E6B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52565"/>
            <a:ext cx="10972800" cy="883920"/>
          </a:xfrm>
        </p:spPr>
        <p:txBody>
          <a:bodyPr/>
          <a:lstStyle/>
          <a:p>
            <a:r>
              <a:rPr lang="en-US" dirty="0"/>
              <a:t>Staging: Phase 2 - 2025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4CA5-EFCC-4353-A59E-155F671B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0DE4907-15AE-4896-D23B-4630386A106E}"/>
              </a:ext>
            </a:extLst>
          </p:cNvPr>
          <p:cNvSpPr txBox="1">
            <a:spLocks/>
          </p:cNvSpPr>
          <p:nvPr/>
        </p:nvSpPr>
        <p:spPr>
          <a:xfrm>
            <a:off x="8458200" y="1629122"/>
            <a:ext cx="3390898" cy="10816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** Work Zones, Lanes Configuration, and Access Subject to Change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6DDF3-C7A7-48F7-C50F-71D192E800EC}"/>
              </a:ext>
            </a:extLst>
          </p:cNvPr>
          <p:cNvGrpSpPr/>
          <p:nvPr/>
        </p:nvGrpSpPr>
        <p:grpSpPr>
          <a:xfrm>
            <a:off x="685800" y="1307051"/>
            <a:ext cx="876302" cy="523220"/>
            <a:chOff x="1181098" y="5307540"/>
            <a:chExt cx="876302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FB0342-47C8-41A2-367C-A6CF0A7B1045}"/>
                </a:ext>
              </a:extLst>
            </p:cNvPr>
            <p:cNvSpPr txBox="1"/>
            <p:nvPr/>
          </p:nvSpPr>
          <p:spPr>
            <a:xfrm>
              <a:off x="1181098" y="5307540"/>
              <a:ext cx="876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15" name="Graphic 14" descr="Circle with right arrow">
              <a:extLst>
                <a:ext uri="{FF2B5EF4-FFF2-40B4-BE49-F238E27FC236}">
                  <a16:creationId xmlns:a16="http://schemas.microsoft.com/office/drawing/2014/main" id="{32766988-FE6B-466B-C5D9-627FD535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523999" y="5338917"/>
              <a:ext cx="457200" cy="4572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28CAC2-7480-BCEA-5A0B-3BAB17C608E4}"/>
              </a:ext>
            </a:extLst>
          </p:cNvPr>
          <p:cNvSpPr txBox="1"/>
          <p:nvPr/>
        </p:nvSpPr>
        <p:spPr>
          <a:xfrm>
            <a:off x="9849830" y="5638800"/>
            <a:ext cx="152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Downtown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50C55-9974-ABAA-7CF6-15F5DE038D47}"/>
              </a:ext>
            </a:extLst>
          </p:cNvPr>
          <p:cNvSpPr txBox="1"/>
          <p:nvPr/>
        </p:nvSpPr>
        <p:spPr>
          <a:xfrm>
            <a:off x="9274817" y="5301564"/>
            <a:ext cx="19265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I-94 INTERCHANGE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93C8334E-0E0F-EA23-234D-25CE96F37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 b="16667"/>
          <a:stretch/>
        </p:blipFill>
        <p:spPr>
          <a:xfrm>
            <a:off x="76200" y="1136485"/>
            <a:ext cx="12192000" cy="45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What to Expect in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6324600" cy="4831080"/>
          </a:xfrm>
        </p:spPr>
        <p:txBody>
          <a:bodyPr>
            <a:normAutofit/>
          </a:bodyPr>
          <a:lstStyle/>
          <a:p>
            <a:r>
              <a:rPr lang="en-US" dirty="0"/>
              <a:t>Disruption</a:t>
            </a:r>
          </a:p>
          <a:p>
            <a:r>
              <a:rPr lang="en-US" dirty="0"/>
              <a:t>Noise</a:t>
            </a:r>
          </a:p>
          <a:p>
            <a:r>
              <a:rPr lang="en-US" dirty="0"/>
              <a:t>Dust</a:t>
            </a:r>
          </a:p>
          <a:p>
            <a:r>
              <a:rPr lang="en-US" dirty="0"/>
              <a:t>Pedestrian Detours</a:t>
            </a:r>
          </a:p>
          <a:p>
            <a:r>
              <a:rPr lang="en-US" dirty="0"/>
              <a:t>Traffic Impacts</a:t>
            </a:r>
          </a:p>
          <a:p>
            <a:pPr lvl="1"/>
            <a:r>
              <a:rPr lang="en-US" dirty="0"/>
              <a:t>Lane Closures</a:t>
            </a:r>
          </a:p>
          <a:p>
            <a:pPr lvl="1"/>
            <a:r>
              <a:rPr lang="en-US" dirty="0"/>
              <a:t>Parking Closures</a:t>
            </a:r>
          </a:p>
          <a:p>
            <a:pPr lvl="1"/>
            <a:r>
              <a:rPr lang="en-US" dirty="0"/>
              <a:t>Lane shifts</a:t>
            </a:r>
          </a:p>
          <a:p>
            <a:pPr lvl="1"/>
            <a:r>
              <a:rPr lang="en-US" dirty="0"/>
              <a:t>Single Lane operations</a:t>
            </a:r>
          </a:p>
          <a:p>
            <a:pPr lvl="1"/>
            <a:endParaRPr lang="en-US" dirty="0"/>
          </a:p>
        </p:txBody>
      </p:sp>
      <p:pic>
        <p:nvPicPr>
          <p:cNvPr id="10" name="Picture 9" descr="A picture containing text, road, outdoor, street&#10;&#10;Description automatically generated">
            <a:extLst>
              <a:ext uri="{FF2B5EF4-FFF2-40B4-BE49-F238E27FC236}">
                <a16:creationId xmlns:a16="http://schemas.microsoft.com/office/drawing/2014/main" id="{9E163192-26AF-A654-CDA1-4E86F5FDC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"/>
            <a:ext cx="4476750" cy="5969000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580AB43-EC80-3173-1A26-FF20FFBE17F4}"/>
              </a:ext>
            </a:extLst>
          </p:cNvPr>
          <p:cNvSpPr txBox="1">
            <a:spLocks/>
          </p:cNvSpPr>
          <p:nvPr/>
        </p:nvSpPr>
        <p:spPr>
          <a:xfrm>
            <a:off x="552450" y="4648200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** Work Zones, Lanes Configuration, and Access Subject to Change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1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6324600" cy="4831080"/>
          </a:xfrm>
        </p:spPr>
        <p:txBody>
          <a:bodyPr>
            <a:normAutofit/>
          </a:bodyPr>
          <a:lstStyle/>
          <a:p>
            <a:r>
              <a:rPr lang="en-US" dirty="0"/>
              <a:t>Sidewalks open</a:t>
            </a:r>
          </a:p>
          <a:p>
            <a:r>
              <a:rPr lang="en-US" dirty="0"/>
              <a:t>Business Access</a:t>
            </a:r>
          </a:p>
          <a:p>
            <a:pPr lvl="1"/>
            <a:r>
              <a:rPr lang="en-US" dirty="0"/>
              <a:t>At all times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outdoor, ground, way, construction&#10;&#10;Description automatically generated">
            <a:extLst>
              <a:ext uri="{FF2B5EF4-FFF2-40B4-BE49-F238E27FC236}">
                <a16:creationId xmlns:a16="http://schemas.microsoft.com/office/drawing/2014/main" id="{166DEEFC-A130-581A-C4E7-E8CB40816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"/>
            <a:ext cx="4400550" cy="58674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1FE8664-2292-7F9B-0284-6EEB17C87171}"/>
              </a:ext>
            </a:extLst>
          </p:cNvPr>
          <p:cNvSpPr txBox="1">
            <a:spLocks/>
          </p:cNvSpPr>
          <p:nvPr/>
        </p:nvSpPr>
        <p:spPr>
          <a:xfrm>
            <a:off x="628650" y="2895600"/>
            <a:ext cx="3810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** Work Zones, Lanes Configuration, and Access Subject to Change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2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Stakeholder Communications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5943600" cy="4831080"/>
          </a:xfrm>
        </p:spPr>
        <p:txBody>
          <a:bodyPr>
            <a:normAutofit/>
          </a:bodyPr>
          <a:lstStyle/>
          <a:p>
            <a:r>
              <a:rPr lang="en-US" dirty="0"/>
              <a:t>Weekly Email Updates</a:t>
            </a:r>
          </a:p>
          <a:p>
            <a:r>
              <a:rPr lang="en-US" dirty="0"/>
              <a:t>Weekly Friday Morning Mtgs</a:t>
            </a:r>
          </a:p>
          <a:p>
            <a:r>
              <a:rPr lang="en-US" dirty="0"/>
              <a:t>One-on-one Site Mtgs</a:t>
            </a:r>
          </a:p>
          <a:p>
            <a:r>
              <a:rPr lang="en-US" dirty="0"/>
              <a:t>Website</a:t>
            </a:r>
          </a:p>
          <a:p>
            <a:pPr lvl="1"/>
            <a:r>
              <a:rPr lang="en-US" sz="1400" dirty="0">
                <a:hlinkClick r:id="rId3"/>
              </a:rPr>
              <a:t>www.minneapolismn.gov/government/projects/hennepin-ave-s/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199F2-4799-DA95-A942-A887FD3AE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00200"/>
            <a:ext cx="5134386" cy="39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Stay Connected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5943600" cy="4831080"/>
          </a:xfrm>
        </p:spPr>
        <p:txBody>
          <a:bodyPr>
            <a:normAutofit/>
          </a:bodyPr>
          <a:lstStyle/>
          <a:p>
            <a:r>
              <a:rPr lang="en-US" dirty="0"/>
              <a:t>Questions &amp; Answers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sz="1400" dirty="0">
                <a:hlinkClick r:id="rId3"/>
              </a:rPr>
              <a:t>www.minneapolismn.gov/government/projects/hennepin-ave-s/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64D6D-0D34-4C66-B249-4B3685F79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55"/>
          <a:stretch/>
        </p:blipFill>
        <p:spPr>
          <a:xfrm>
            <a:off x="7010400" y="1319240"/>
            <a:ext cx="4956208" cy="4624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6324600" cy="4831080"/>
          </a:xfrm>
        </p:spPr>
        <p:txBody>
          <a:bodyPr>
            <a:normAutofit/>
          </a:bodyPr>
          <a:lstStyle/>
          <a:p>
            <a:r>
              <a:rPr lang="en-US" dirty="0"/>
              <a:t>Project Summary</a:t>
            </a:r>
          </a:p>
          <a:p>
            <a:pPr lvl="1"/>
            <a:r>
              <a:rPr lang="en-US" dirty="0"/>
              <a:t>Scope</a:t>
            </a:r>
          </a:p>
          <a:p>
            <a:pPr lvl="1"/>
            <a:r>
              <a:rPr lang="en-US" dirty="0"/>
              <a:t>Schedule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Roadway</a:t>
            </a:r>
          </a:p>
          <a:p>
            <a:pPr lvl="2"/>
            <a:r>
              <a:rPr lang="en-US" dirty="0"/>
              <a:t>Detours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What to Expect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Steps &amp; Communications</a:t>
            </a:r>
          </a:p>
          <a:p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26912F4-C73C-E7F2-8F65-9C26E0D09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420"/>
          <a:stretch/>
        </p:blipFill>
        <p:spPr>
          <a:xfrm>
            <a:off x="5404424" y="1144725"/>
            <a:ext cx="6562184" cy="48611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806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64D6D-0D34-4C66-B249-4B3685F79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55"/>
          <a:stretch/>
        </p:blipFill>
        <p:spPr>
          <a:xfrm>
            <a:off x="6788846" y="1112520"/>
            <a:ext cx="5177762" cy="4831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9DF80-09EA-4CAF-98CF-C89F1C21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Roadway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AFC4-589B-4612-BAC7-B6BA0C81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520"/>
            <a:ext cx="6324600" cy="4831080"/>
          </a:xfrm>
        </p:spPr>
        <p:txBody>
          <a:bodyPr>
            <a:normAutofit/>
          </a:bodyPr>
          <a:lstStyle/>
          <a:p>
            <a:r>
              <a:rPr lang="en-US" dirty="0"/>
              <a:t>Roadway and Utility reconstruction</a:t>
            </a:r>
          </a:p>
          <a:p>
            <a:pPr lvl="1"/>
            <a:r>
              <a:rPr lang="en-US" dirty="0" err="1"/>
              <a:t>Bldg</a:t>
            </a:r>
            <a:r>
              <a:rPr lang="en-US" dirty="0"/>
              <a:t> to </a:t>
            </a:r>
            <a:r>
              <a:rPr lang="en-US" dirty="0" err="1"/>
              <a:t>bldg</a:t>
            </a:r>
            <a:r>
              <a:rPr lang="en-US" dirty="0"/>
              <a:t> or full ROW width</a:t>
            </a:r>
          </a:p>
          <a:p>
            <a:pPr lvl="1"/>
            <a:r>
              <a:rPr lang="en-US" dirty="0"/>
              <a:t>Sanitary &amp; Storm Replacement</a:t>
            </a:r>
          </a:p>
          <a:p>
            <a:pPr lvl="1"/>
            <a:r>
              <a:rPr lang="en-US" dirty="0"/>
              <a:t>CenterPoint Gas Main Replacement</a:t>
            </a:r>
          </a:p>
          <a:p>
            <a:pPr lvl="1"/>
            <a:r>
              <a:rPr lang="en-US" dirty="0"/>
              <a:t>Xcel Energy Upgrades</a:t>
            </a:r>
          </a:p>
          <a:p>
            <a:pPr lvl="1"/>
            <a:r>
              <a:rPr lang="en-US" dirty="0"/>
              <a:t>Signals and Lighting</a:t>
            </a:r>
          </a:p>
          <a:p>
            <a:r>
              <a:rPr lang="en-US" dirty="0"/>
              <a:t>Two-way sidewalk level bikeway on east side</a:t>
            </a:r>
          </a:p>
          <a:p>
            <a:r>
              <a:rPr lang="en-US" dirty="0"/>
              <a:t>2 transit priority lanes</a:t>
            </a:r>
          </a:p>
          <a:p>
            <a:r>
              <a:rPr lang="en-US" dirty="0"/>
              <a:t>2 vehicle lanes</a:t>
            </a:r>
          </a:p>
          <a:p>
            <a:pPr lvl="1"/>
            <a:r>
              <a:rPr lang="en-US" dirty="0"/>
              <a:t>Left-turn lanes at key locations</a:t>
            </a:r>
          </a:p>
          <a:p>
            <a:r>
              <a:rPr lang="en-US" dirty="0"/>
              <a:t>Additional vehicle lanes provided at end points where capacity is needed</a:t>
            </a:r>
          </a:p>
          <a:p>
            <a:r>
              <a:rPr lang="en-US" dirty="0"/>
              <a:t>Parking/loading bays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6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4EB1-2686-4411-937F-2B1210B0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56032"/>
            <a:ext cx="8153400" cy="88392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General Cross-Section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D4136A-F2AF-43FD-A191-56823C9C5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108670"/>
            <a:ext cx="10305479" cy="57571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54D17E-E791-4603-BB3F-BA990AA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78" y="1112520"/>
            <a:ext cx="10682052" cy="41123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Hennepin Avenue Reconstruction from Lake St to Douglas Ave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08977B-BB3A-490F-BAD3-5D9730124C86}"/>
              </a:ext>
            </a:extLst>
          </p:cNvPr>
          <p:cNvGrpSpPr/>
          <p:nvPr/>
        </p:nvGrpSpPr>
        <p:grpSpPr>
          <a:xfrm>
            <a:off x="691778" y="1112520"/>
            <a:ext cx="876302" cy="523220"/>
            <a:chOff x="1181098" y="5307540"/>
            <a:chExt cx="876302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B964A5-8FDA-4554-9BAA-59E7D8BE671C}"/>
                </a:ext>
              </a:extLst>
            </p:cNvPr>
            <p:cNvSpPr txBox="1"/>
            <p:nvPr/>
          </p:nvSpPr>
          <p:spPr>
            <a:xfrm>
              <a:off x="1181098" y="5307540"/>
              <a:ext cx="876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8" name="Graphic 7" descr="Circle with right arrow">
              <a:extLst>
                <a:ext uri="{FF2B5EF4-FFF2-40B4-BE49-F238E27FC236}">
                  <a16:creationId xmlns:a16="http://schemas.microsoft.com/office/drawing/2014/main" id="{5AFC15A8-3CB7-4505-B090-6A5ED493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523999" y="5338917"/>
              <a:ext cx="457200" cy="457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404169-1EE7-47EB-9AE7-575BC9A353D1}"/>
              </a:ext>
            </a:extLst>
          </p:cNvPr>
          <p:cNvSpPr txBox="1"/>
          <p:nvPr/>
        </p:nvSpPr>
        <p:spPr>
          <a:xfrm>
            <a:off x="9849830" y="5234361"/>
            <a:ext cx="152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Downtown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CA1F8-0C4A-46E1-9127-C35567383264}"/>
              </a:ext>
            </a:extLst>
          </p:cNvPr>
          <p:cNvSpPr txBox="1"/>
          <p:nvPr/>
        </p:nvSpPr>
        <p:spPr>
          <a:xfrm rot="5400000">
            <a:off x="8581666" y="3915134"/>
            <a:ext cx="137088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DOUGLAS AVENUE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00402-CA83-4662-9319-4C6D5740FFD8}"/>
              </a:ext>
            </a:extLst>
          </p:cNvPr>
          <p:cNvSpPr txBox="1"/>
          <p:nvPr/>
        </p:nvSpPr>
        <p:spPr>
          <a:xfrm rot="5400000">
            <a:off x="7112225" y="3045568"/>
            <a:ext cx="1414170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FRANKLIN AVENUE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F43DC-174D-4FA3-BCE4-2416FE43341E}"/>
              </a:ext>
            </a:extLst>
          </p:cNvPr>
          <p:cNvSpPr txBox="1"/>
          <p:nvPr/>
        </p:nvSpPr>
        <p:spPr>
          <a:xfrm rot="5400000">
            <a:off x="4478832" y="3752653"/>
            <a:ext cx="119455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W 26TH STREET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5950E-1136-4237-B09E-D61F7E37AB8E}"/>
              </a:ext>
            </a:extLst>
          </p:cNvPr>
          <p:cNvSpPr txBox="1"/>
          <p:nvPr/>
        </p:nvSpPr>
        <p:spPr>
          <a:xfrm rot="5400000">
            <a:off x="3031032" y="3940114"/>
            <a:ext cx="1194558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W 28TH STREET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0296F-CB44-429B-A1A3-A60D9054D7C7}"/>
              </a:ext>
            </a:extLst>
          </p:cNvPr>
          <p:cNvSpPr txBox="1"/>
          <p:nvPr/>
        </p:nvSpPr>
        <p:spPr>
          <a:xfrm rot="5400000">
            <a:off x="1494798" y="2739143"/>
            <a:ext cx="1207382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W LAKE STREET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75DB7A-8DAF-B78A-7C90-AA1AC281D3ED}"/>
              </a:ext>
            </a:extLst>
          </p:cNvPr>
          <p:cNvSpPr/>
          <p:nvPr/>
        </p:nvSpPr>
        <p:spPr>
          <a:xfrm>
            <a:off x="2156059" y="2117558"/>
            <a:ext cx="7247823" cy="2829827"/>
          </a:xfrm>
          <a:custGeom>
            <a:avLst/>
            <a:gdLst>
              <a:gd name="connsiteX0" fmla="*/ 0 w 7247823"/>
              <a:gd name="connsiteY0" fmla="*/ 0 h 2829827"/>
              <a:gd name="connsiteX1" fmla="*/ 9625 w 7247823"/>
              <a:gd name="connsiteY1" fmla="*/ 2810577 h 2829827"/>
              <a:gd name="connsiteX2" fmla="*/ 7247823 w 7247823"/>
              <a:gd name="connsiteY2" fmla="*/ 2829827 h 2829827"/>
              <a:gd name="connsiteX3" fmla="*/ 5650029 w 7247823"/>
              <a:gd name="connsiteY3" fmla="*/ 1944303 h 2829827"/>
              <a:gd name="connsiteX4" fmla="*/ 2820202 w 7247823"/>
              <a:gd name="connsiteY4" fmla="*/ 423511 h 2829827"/>
              <a:gd name="connsiteX5" fmla="*/ 1588168 w 7247823"/>
              <a:gd name="connsiteY5" fmla="*/ 19250 h 2829827"/>
              <a:gd name="connsiteX6" fmla="*/ 0 w 7247823"/>
              <a:gd name="connsiteY6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7823" h="2829827">
                <a:moveTo>
                  <a:pt x="0" y="0"/>
                </a:moveTo>
                <a:cubicBezTo>
                  <a:pt x="3208" y="936859"/>
                  <a:pt x="6417" y="1873718"/>
                  <a:pt x="9625" y="2810577"/>
                </a:cubicBezTo>
                <a:lnTo>
                  <a:pt x="7247823" y="2829827"/>
                </a:lnTo>
                <a:lnTo>
                  <a:pt x="5650029" y="1944303"/>
                </a:lnTo>
                <a:lnTo>
                  <a:pt x="2820202" y="423511"/>
                </a:lnTo>
                <a:lnTo>
                  <a:pt x="1588168" y="19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6290CC-7ABB-7531-2C97-66E774F7F6DA}"/>
              </a:ext>
            </a:extLst>
          </p:cNvPr>
          <p:cNvSpPr/>
          <p:nvPr/>
        </p:nvSpPr>
        <p:spPr>
          <a:xfrm>
            <a:off x="7045693" y="1068404"/>
            <a:ext cx="3570972" cy="3869356"/>
          </a:xfrm>
          <a:custGeom>
            <a:avLst/>
            <a:gdLst>
              <a:gd name="connsiteX0" fmla="*/ 3166711 w 3570972"/>
              <a:gd name="connsiteY0" fmla="*/ 3830855 h 3869356"/>
              <a:gd name="connsiteX1" fmla="*/ 3205212 w 3570972"/>
              <a:gd name="connsiteY1" fmla="*/ 3330341 h 3869356"/>
              <a:gd name="connsiteX2" fmla="*/ 3291840 w 3570972"/>
              <a:gd name="connsiteY2" fmla="*/ 3234089 h 3869356"/>
              <a:gd name="connsiteX3" fmla="*/ 3551722 w 3570972"/>
              <a:gd name="connsiteY3" fmla="*/ 3176337 h 3869356"/>
              <a:gd name="connsiteX4" fmla="*/ 3570972 w 3570972"/>
              <a:gd name="connsiteY4" fmla="*/ 1790299 h 3869356"/>
              <a:gd name="connsiteX5" fmla="*/ 3253339 w 3570972"/>
              <a:gd name="connsiteY5" fmla="*/ 1530417 h 3869356"/>
              <a:gd name="connsiteX6" fmla="*/ 3166711 w 3570972"/>
              <a:gd name="connsiteY6" fmla="*/ 1241659 h 3869356"/>
              <a:gd name="connsiteX7" fmla="*/ 3205212 w 3570972"/>
              <a:gd name="connsiteY7" fmla="*/ 924025 h 3869356"/>
              <a:gd name="connsiteX8" fmla="*/ 3291840 w 3570972"/>
              <a:gd name="connsiteY8" fmla="*/ 798897 h 3869356"/>
              <a:gd name="connsiteX9" fmla="*/ 3253339 w 3570972"/>
              <a:gd name="connsiteY9" fmla="*/ 606392 h 3869356"/>
              <a:gd name="connsiteX10" fmla="*/ 3301465 w 3570972"/>
              <a:gd name="connsiteY10" fmla="*/ 298383 h 3869356"/>
              <a:gd name="connsiteX11" fmla="*/ 3224463 w 3570972"/>
              <a:gd name="connsiteY11" fmla="*/ 0 h 3869356"/>
              <a:gd name="connsiteX12" fmla="*/ 221381 w 3570972"/>
              <a:gd name="connsiteY12" fmla="*/ 28876 h 3869356"/>
              <a:gd name="connsiteX13" fmla="*/ 0 w 3570972"/>
              <a:gd name="connsiteY13" fmla="*/ 144379 h 3869356"/>
              <a:gd name="connsiteX14" fmla="*/ 57751 w 3570972"/>
              <a:gd name="connsiteY14" fmla="*/ 221381 h 3869356"/>
              <a:gd name="connsiteX15" fmla="*/ 38501 w 3570972"/>
              <a:gd name="connsiteY15" fmla="*/ 2541070 h 3869356"/>
              <a:gd name="connsiteX16" fmla="*/ 2107932 w 3570972"/>
              <a:gd name="connsiteY16" fmla="*/ 3657600 h 3869356"/>
              <a:gd name="connsiteX17" fmla="*/ 2454442 w 3570972"/>
              <a:gd name="connsiteY17" fmla="*/ 3763478 h 3869356"/>
              <a:gd name="connsiteX18" fmla="*/ 2964581 w 3570972"/>
              <a:gd name="connsiteY18" fmla="*/ 3869356 h 3869356"/>
              <a:gd name="connsiteX19" fmla="*/ 3166711 w 3570972"/>
              <a:gd name="connsiteY19" fmla="*/ 3830855 h 386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0972" h="3869356">
                <a:moveTo>
                  <a:pt x="3166711" y="3830855"/>
                </a:moveTo>
                <a:lnTo>
                  <a:pt x="3205212" y="3330341"/>
                </a:lnTo>
                <a:lnTo>
                  <a:pt x="3291840" y="3234089"/>
                </a:lnTo>
                <a:lnTo>
                  <a:pt x="3551722" y="3176337"/>
                </a:lnTo>
                <a:lnTo>
                  <a:pt x="3570972" y="1790299"/>
                </a:lnTo>
                <a:lnTo>
                  <a:pt x="3253339" y="1530417"/>
                </a:lnTo>
                <a:lnTo>
                  <a:pt x="3166711" y="1241659"/>
                </a:lnTo>
                <a:lnTo>
                  <a:pt x="3205212" y="924025"/>
                </a:lnTo>
                <a:lnTo>
                  <a:pt x="3291840" y="798897"/>
                </a:lnTo>
                <a:lnTo>
                  <a:pt x="3253339" y="606392"/>
                </a:lnTo>
                <a:lnTo>
                  <a:pt x="3301465" y="298383"/>
                </a:lnTo>
                <a:lnTo>
                  <a:pt x="3224463" y="0"/>
                </a:lnTo>
                <a:lnTo>
                  <a:pt x="221381" y="28876"/>
                </a:lnTo>
                <a:lnTo>
                  <a:pt x="0" y="144379"/>
                </a:lnTo>
                <a:lnTo>
                  <a:pt x="57751" y="221381"/>
                </a:lnTo>
                <a:lnTo>
                  <a:pt x="38501" y="2541070"/>
                </a:lnTo>
                <a:lnTo>
                  <a:pt x="2107932" y="3657600"/>
                </a:lnTo>
                <a:lnTo>
                  <a:pt x="2454442" y="3763478"/>
                </a:lnTo>
                <a:lnTo>
                  <a:pt x="2964581" y="3869356"/>
                </a:lnTo>
                <a:lnTo>
                  <a:pt x="3166711" y="383085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D3D30F-22B8-97BC-04D2-29B72C585543}"/>
              </a:ext>
            </a:extLst>
          </p:cNvPr>
          <p:cNvSpPr/>
          <p:nvPr/>
        </p:nvSpPr>
        <p:spPr>
          <a:xfrm>
            <a:off x="2175309" y="1097280"/>
            <a:ext cx="4928135" cy="2492943"/>
          </a:xfrm>
          <a:custGeom>
            <a:avLst/>
            <a:gdLst>
              <a:gd name="connsiteX0" fmla="*/ 0 w 4928135"/>
              <a:gd name="connsiteY0" fmla="*/ 0 h 2492943"/>
              <a:gd name="connsiteX1" fmla="*/ 9626 w 4928135"/>
              <a:gd name="connsiteY1" fmla="*/ 962526 h 2492943"/>
              <a:gd name="connsiteX2" fmla="*/ 1520792 w 4928135"/>
              <a:gd name="connsiteY2" fmla="*/ 962526 h 2492943"/>
              <a:gd name="connsiteX3" fmla="*/ 2839453 w 4928135"/>
              <a:gd name="connsiteY3" fmla="*/ 1366787 h 2492943"/>
              <a:gd name="connsiteX4" fmla="*/ 4908885 w 4928135"/>
              <a:gd name="connsiteY4" fmla="*/ 2492943 h 2492943"/>
              <a:gd name="connsiteX5" fmla="*/ 4928135 w 4928135"/>
              <a:gd name="connsiteY5" fmla="*/ 202131 h 2492943"/>
              <a:gd name="connsiteX6" fmla="*/ 4880009 w 4928135"/>
              <a:gd name="connsiteY6" fmla="*/ 134754 h 2492943"/>
              <a:gd name="connsiteX7" fmla="*/ 4764506 w 4928135"/>
              <a:gd name="connsiteY7" fmla="*/ 173255 h 2492943"/>
              <a:gd name="connsiteX8" fmla="*/ 4677878 w 4928135"/>
              <a:gd name="connsiteY8" fmla="*/ 154004 h 2492943"/>
              <a:gd name="connsiteX9" fmla="*/ 4427622 w 4928135"/>
              <a:gd name="connsiteY9" fmla="*/ 9625 h 2492943"/>
              <a:gd name="connsiteX10" fmla="*/ 2945331 w 4928135"/>
              <a:gd name="connsiteY10" fmla="*/ 9625 h 2492943"/>
              <a:gd name="connsiteX11" fmla="*/ 2887579 w 4928135"/>
              <a:gd name="connsiteY11" fmla="*/ 77002 h 2492943"/>
              <a:gd name="connsiteX12" fmla="*/ 2733575 w 4928135"/>
              <a:gd name="connsiteY12" fmla="*/ 134754 h 2492943"/>
              <a:gd name="connsiteX13" fmla="*/ 2550695 w 4928135"/>
              <a:gd name="connsiteY13" fmla="*/ 163629 h 2492943"/>
              <a:gd name="connsiteX14" fmla="*/ 2464068 w 4928135"/>
              <a:gd name="connsiteY14" fmla="*/ 144379 h 2492943"/>
              <a:gd name="connsiteX15" fmla="*/ 2329314 w 4928135"/>
              <a:gd name="connsiteY15" fmla="*/ 86627 h 2492943"/>
              <a:gd name="connsiteX16" fmla="*/ 2175310 w 4928135"/>
              <a:gd name="connsiteY16" fmla="*/ 28876 h 2492943"/>
              <a:gd name="connsiteX17" fmla="*/ 48127 w 4928135"/>
              <a:gd name="connsiteY17" fmla="*/ 19251 h 2492943"/>
              <a:gd name="connsiteX0" fmla="*/ 0 w 4928135"/>
              <a:gd name="connsiteY0" fmla="*/ 0 h 2492943"/>
              <a:gd name="connsiteX1" fmla="*/ 9626 w 4928135"/>
              <a:gd name="connsiteY1" fmla="*/ 962526 h 2492943"/>
              <a:gd name="connsiteX2" fmla="*/ 1520792 w 4928135"/>
              <a:gd name="connsiteY2" fmla="*/ 962526 h 2492943"/>
              <a:gd name="connsiteX3" fmla="*/ 2839453 w 4928135"/>
              <a:gd name="connsiteY3" fmla="*/ 1366787 h 2492943"/>
              <a:gd name="connsiteX4" fmla="*/ 4908885 w 4928135"/>
              <a:gd name="connsiteY4" fmla="*/ 2492943 h 2492943"/>
              <a:gd name="connsiteX5" fmla="*/ 4928135 w 4928135"/>
              <a:gd name="connsiteY5" fmla="*/ 202131 h 2492943"/>
              <a:gd name="connsiteX6" fmla="*/ 4880009 w 4928135"/>
              <a:gd name="connsiteY6" fmla="*/ 134754 h 2492943"/>
              <a:gd name="connsiteX7" fmla="*/ 4764506 w 4928135"/>
              <a:gd name="connsiteY7" fmla="*/ 173255 h 2492943"/>
              <a:gd name="connsiteX8" fmla="*/ 4677878 w 4928135"/>
              <a:gd name="connsiteY8" fmla="*/ 154004 h 2492943"/>
              <a:gd name="connsiteX9" fmla="*/ 4427622 w 4928135"/>
              <a:gd name="connsiteY9" fmla="*/ 9625 h 2492943"/>
              <a:gd name="connsiteX10" fmla="*/ 2945331 w 4928135"/>
              <a:gd name="connsiteY10" fmla="*/ 9625 h 2492943"/>
              <a:gd name="connsiteX11" fmla="*/ 2887579 w 4928135"/>
              <a:gd name="connsiteY11" fmla="*/ 77002 h 2492943"/>
              <a:gd name="connsiteX12" fmla="*/ 2733575 w 4928135"/>
              <a:gd name="connsiteY12" fmla="*/ 134754 h 2492943"/>
              <a:gd name="connsiteX13" fmla="*/ 2550695 w 4928135"/>
              <a:gd name="connsiteY13" fmla="*/ 163629 h 2492943"/>
              <a:gd name="connsiteX14" fmla="*/ 2464068 w 4928135"/>
              <a:gd name="connsiteY14" fmla="*/ 144379 h 2492943"/>
              <a:gd name="connsiteX15" fmla="*/ 2329314 w 4928135"/>
              <a:gd name="connsiteY15" fmla="*/ 86627 h 2492943"/>
              <a:gd name="connsiteX16" fmla="*/ 2156260 w 4928135"/>
              <a:gd name="connsiteY16" fmla="*/ 14589 h 2492943"/>
              <a:gd name="connsiteX17" fmla="*/ 48127 w 4928135"/>
              <a:gd name="connsiteY17" fmla="*/ 19251 h 24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28135" h="2492943">
                <a:moveTo>
                  <a:pt x="0" y="0"/>
                </a:moveTo>
                <a:cubicBezTo>
                  <a:pt x="3209" y="320842"/>
                  <a:pt x="6417" y="641684"/>
                  <a:pt x="9626" y="962526"/>
                </a:cubicBezTo>
                <a:lnTo>
                  <a:pt x="1520792" y="962526"/>
                </a:lnTo>
                <a:lnTo>
                  <a:pt x="2839453" y="1366787"/>
                </a:lnTo>
                <a:lnTo>
                  <a:pt x="4908885" y="2492943"/>
                </a:lnTo>
                <a:lnTo>
                  <a:pt x="4928135" y="202131"/>
                </a:lnTo>
                <a:lnTo>
                  <a:pt x="4880009" y="134754"/>
                </a:lnTo>
                <a:lnTo>
                  <a:pt x="4764506" y="173255"/>
                </a:lnTo>
                <a:lnTo>
                  <a:pt x="4677878" y="154004"/>
                </a:lnTo>
                <a:lnTo>
                  <a:pt x="4427622" y="9625"/>
                </a:lnTo>
                <a:lnTo>
                  <a:pt x="2945331" y="9625"/>
                </a:lnTo>
                <a:lnTo>
                  <a:pt x="2887579" y="77002"/>
                </a:lnTo>
                <a:lnTo>
                  <a:pt x="2733575" y="134754"/>
                </a:lnTo>
                <a:lnTo>
                  <a:pt x="2550695" y="163629"/>
                </a:lnTo>
                <a:lnTo>
                  <a:pt x="2464068" y="144379"/>
                </a:lnTo>
                <a:lnTo>
                  <a:pt x="2329314" y="86627"/>
                </a:lnTo>
                <a:lnTo>
                  <a:pt x="2156260" y="14589"/>
                </a:lnTo>
                <a:lnTo>
                  <a:pt x="48127" y="19251"/>
                </a:lnTo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616BE-FD26-FA39-2D1C-4A77525F787F}"/>
              </a:ext>
            </a:extLst>
          </p:cNvPr>
          <p:cNvSpPr txBox="1"/>
          <p:nvPr/>
        </p:nvSpPr>
        <p:spPr>
          <a:xfrm>
            <a:off x="3942749" y="4525982"/>
            <a:ext cx="1587294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LOWRY HILL EAST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CB6DAE-4FC5-0CD9-4FB7-A6B4919730E0}"/>
              </a:ext>
            </a:extLst>
          </p:cNvPr>
          <p:cNvSpPr txBox="1"/>
          <p:nvPr/>
        </p:nvSpPr>
        <p:spPr>
          <a:xfrm>
            <a:off x="8171611" y="1723430"/>
            <a:ext cx="1176925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LOWRY HILL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90E8EB-08BB-C693-F042-D53B80A855FF}"/>
              </a:ext>
            </a:extLst>
          </p:cNvPr>
          <p:cNvSpPr txBox="1"/>
          <p:nvPr/>
        </p:nvSpPr>
        <p:spPr>
          <a:xfrm>
            <a:off x="4125122" y="1722864"/>
            <a:ext cx="1083951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EAST ISLES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7E540-34E8-40C4-9E51-FBB5074347BE}"/>
              </a:ext>
            </a:extLst>
          </p:cNvPr>
          <p:cNvSpPr txBox="1"/>
          <p:nvPr/>
        </p:nvSpPr>
        <p:spPr>
          <a:xfrm rot="1652331">
            <a:off x="5412787" y="2919119"/>
            <a:ext cx="1407758" cy="24622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HENNEPIN AVENUE</a:t>
            </a:r>
          </a:p>
        </p:txBody>
      </p:sp>
    </p:spTree>
    <p:extLst>
      <p:ext uri="{BB962C8B-B14F-4D97-AF65-F5344CB8AC3E}">
        <p14:creationId xmlns:p14="http://schemas.microsoft.com/office/powerpoint/2010/main" val="7692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92860-18CF-4797-AFB8-EB8B24FC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2CA6A-22BF-E435-88E4-839103B09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b="18353"/>
          <a:stretch/>
        </p:blipFill>
        <p:spPr>
          <a:xfrm>
            <a:off x="0" y="1374255"/>
            <a:ext cx="12192000" cy="4340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6652B4-88C0-ED11-E375-6D8E1E6A39AA}"/>
              </a:ext>
            </a:extLst>
          </p:cNvPr>
          <p:cNvSpPr txBox="1"/>
          <p:nvPr/>
        </p:nvSpPr>
        <p:spPr>
          <a:xfrm>
            <a:off x="4208964" y="280798"/>
            <a:ext cx="23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WE ARE HERE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7AAE251-3EED-7A84-8224-BF00EA893B7A}"/>
              </a:ext>
            </a:extLst>
          </p:cNvPr>
          <p:cNvSpPr/>
          <p:nvPr/>
        </p:nvSpPr>
        <p:spPr>
          <a:xfrm>
            <a:off x="4724400" y="740842"/>
            <a:ext cx="657225" cy="1266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FCC17-0643-D15B-C54F-BA1135701D30}"/>
              </a:ext>
            </a:extLst>
          </p:cNvPr>
          <p:cNvSpPr/>
          <p:nvPr/>
        </p:nvSpPr>
        <p:spPr>
          <a:xfrm>
            <a:off x="5181600" y="3426460"/>
            <a:ext cx="1828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Utility Construction</a:t>
            </a:r>
          </a:p>
        </p:txBody>
      </p:sp>
    </p:spTree>
    <p:extLst>
      <p:ext uri="{BB962C8B-B14F-4D97-AF65-F5344CB8AC3E}">
        <p14:creationId xmlns:p14="http://schemas.microsoft.com/office/powerpoint/2010/main" val="25676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2"/>
    </mc:Choice>
    <mc:Fallback xmlns="">
      <p:transition spd="slow" advTm="242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Utility work PHASE 1 – 2023/2024 = Lake St to W 26</a:t>
            </a:r>
            <a:r>
              <a:rPr lang="en-US" baseline="30000" dirty="0"/>
              <a:t>th</a:t>
            </a:r>
            <a:r>
              <a:rPr lang="en-US" dirty="0"/>
              <a:t> St.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3FCA89D-A53F-D274-1DEB-714A6C5F9EDA}"/>
              </a:ext>
            </a:extLst>
          </p:cNvPr>
          <p:cNvSpPr txBox="1">
            <a:spLocks/>
          </p:cNvSpPr>
          <p:nvPr/>
        </p:nvSpPr>
        <p:spPr>
          <a:xfrm>
            <a:off x="604735" y="1402079"/>
            <a:ext cx="4541669" cy="172212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Hennepin - CenterPoint Gas 2023</a:t>
            </a:r>
          </a:p>
          <a:p>
            <a:pPr lvl="1"/>
            <a:r>
              <a:rPr lang="en-US" dirty="0"/>
              <a:t>Starts 9/4 thru 12/1</a:t>
            </a:r>
          </a:p>
          <a:p>
            <a:r>
              <a:rPr lang="en-US" dirty="0"/>
              <a:t>Lagoon – Xcel Energy Upgrades 2023</a:t>
            </a:r>
          </a:p>
          <a:p>
            <a:pPr lvl="1"/>
            <a:r>
              <a:rPr lang="en-US" dirty="0"/>
              <a:t>Starts 9/4 thru 1/1</a:t>
            </a:r>
          </a:p>
          <a:p>
            <a:r>
              <a:rPr lang="en-US" dirty="0"/>
              <a:t>Hennepin - Xcel Energy Upgrades 2024</a:t>
            </a:r>
          </a:p>
          <a:p>
            <a:pPr lvl="1"/>
            <a:r>
              <a:rPr lang="en-US" dirty="0"/>
              <a:t>Starts 1/1 thru 4/15</a:t>
            </a:r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27ECED0-4ECD-759E-85A9-5F9FE0332ACB}"/>
              </a:ext>
            </a:extLst>
          </p:cNvPr>
          <p:cNvSpPr txBox="1">
            <a:spLocks/>
          </p:cNvSpPr>
          <p:nvPr/>
        </p:nvSpPr>
        <p:spPr>
          <a:xfrm>
            <a:off x="603115" y="3405560"/>
            <a:ext cx="4124860" cy="18288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Lane Closures and Parking Restrictions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530E8-8B57-D802-7EEB-A9B139A5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87199"/>
            <a:ext cx="6902523" cy="42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Utility work PHASE 1 – 2023/2024 = Lake St to W 26</a:t>
            </a:r>
            <a:r>
              <a:rPr lang="en-US" baseline="30000" dirty="0"/>
              <a:t>th</a:t>
            </a:r>
            <a:r>
              <a:rPr lang="en-US" dirty="0"/>
              <a:t> St.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701AC6-06A9-0A5D-D56E-51EA55C4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0178"/>
            <a:ext cx="10154081" cy="51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2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B5D8E-87F2-473C-954A-BBB5136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83920"/>
          </a:xfrm>
        </p:spPr>
        <p:txBody>
          <a:bodyPr/>
          <a:lstStyle/>
          <a:p>
            <a:r>
              <a:rPr lang="en-US" dirty="0"/>
              <a:t>Utility work PHASE 1 – 2023/2024 = Lake St to W 26</a:t>
            </a:r>
            <a:r>
              <a:rPr lang="en-US" baseline="30000" dirty="0"/>
              <a:t>th</a:t>
            </a:r>
            <a:r>
              <a:rPr lang="en-US" dirty="0"/>
              <a:t> 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3226-7BC9-C951-01B0-3CB9ED412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10144274" cy="52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4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62626"/>
      </a:dk1>
      <a:lt1>
        <a:sysClr val="window" lastClr="FFFFFF"/>
      </a:lt1>
      <a:dk2>
        <a:srgbClr val="DBE06B"/>
      </a:dk2>
      <a:lt2>
        <a:srgbClr val="008BC3"/>
      </a:lt2>
      <a:accent1>
        <a:srgbClr val="B7C35B"/>
      </a:accent1>
      <a:accent2>
        <a:srgbClr val="008BC3"/>
      </a:accent2>
      <a:accent3>
        <a:srgbClr val="C7C6C7"/>
      </a:accent3>
      <a:accent4>
        <a:srgbClr val="05B2D5"/>
      </a:accent4>
      <a:accent5>
        <a:srgbClr val="4DC1E2"/>
      </a:accent5>
      <a:accent6>
        <a:srgbClr val="B7C35B"/>
      </a:accent6>
      <a:hlink>
        <a:srgbClr val="4DC1E2"/>
      </a:hlink>
      <a:folHlink>
        <a:srgbClr val="02415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F486557685D49AF0A91AE5D79B909" ma:contentTypeVersion="15" ma:contentTypeDescription="Create a new document." ma:contentTypeScope="" ma:versionID="1a41ea5e4459a6cccf260f1a7f6e21de">
  <xsd:schema xmlns:xsd="http://www.w3.org/2001/XMLSchema" xmlns:xs="http://www.w3.org/2001/XMLSchema" xmlns:p="http://schemas.microsoft.com/office/2006/metadata/properties" xmlns:ns2="c18e8617-fc0f-4dda-a87a-c0ec120ddf92" xmlns:ns3="79ffbda2-6654-4c8a-8a8b-45fb3dcb8ae7" xmlns:ns4="46a9a902-1564-4e3e-bfc7-e6514543de37" targetNamespace="http://schemas.microsoft.com/office/2006/metadata/properties" ma:root="true" ma:fieldsID="e56d07bf8f7181d23a15e0a8dc68c485" ns2:_="" ns3:_="" ns4:_="">
    <xsd:import namespace="c18e8617-fc0f-4dda-a87a-c0ec120ddf92"/>
    <xsd:import namespace="79ffbda2-6654-4c8a-8a8b-45fb3dcb8ae7"/>
    <xsd:import namespace="46a9a902-1564-4e3e-bfc7-e6514543de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e8617-fc0f-4dda-a87a-c0ec120dd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fbda2-6654-4c8a-8a8b-45fb3dcb8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9a902-1564-4e3e-bfc7-e6514543de3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81a52b0-d0f4-44f0-98bb-0d102f5fd161" ContentTypeId="0x0101" PreviousValue="false"/>
</file>

<file path=customXml/itemProps1.xml><?xml version="1.0" encoding="utf-8"?>
<ds:datastoreItem xmlns:ds="http://schemas.openxmlformats.org/officeDocument/2006/customXml" ds:itemID="{D9B7D18D-6E4A-4ADC-B438-274D88CF0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B419F-8FAE-4833-BC92-223750E0B12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781376A-4932-430D-B3B5-CA609A16D70A}">
  <ds:schemaRefs>
    <ds:schemaRef ds:uri="79ffbda2-6654-4c8a-8a8b-45fb3dcb8ae7"/>
    <ds:schemaRef ds:uri="http://purl.org/dc/dcmitype/"/>
    <ds:schemaRef ds:uri="http://purl.org/dc/terms/"/>
    <ds:schemaRef ds:uri="http://purl.org/dc/elements/1.1/"/>
    <ds:schemaRef ds:uri="c18e8617-fc0f-4dda-a87a-c0ec120ddf92"/>
    <ds:schemaRef ds:uri="46a9a902-1564-4e3e-bfc7-e6514543de3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61B3AFD-22F4-4E9A-A52C-271533211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e8617-fc0f-4dda-a87a-c0ec120ddf92"/>
    <ds:schemaRef ds:uri="79ffbda2-6654-4c8a-8a8b-45fb3dcb8ae7"/>
    <ds:schemaRef ds:uri="46a9a902-1564-4e3e-bfc7-e6514543d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0D36B38-74A3-41E8-93B6-469C7086058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416</Words>
  <Application>Microsoft Office PowerPoint</Application>
  <PresentationFormat>Widescreen</PresentationFormat>
  <Paragraphs>122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Segoe UI Semibold</vt:lpstr>
      <vt:lpstr>1_Office Theme</vt:lpstr>
      <vt:lpstr>Hennepin South Reconstruction</vt:lpstr>
      <vt:lpstr>Today’s Agenda</vt:lpstr>
      <vt:lpstr>Roadway Design</vt:lpstr>
      <vt:lpstr>General Cross-Section</vt:lpstr>
      <vt:lpstr>Hennepin Avenue Reconstruction from Lake St to Douglas Ave </vt:lpstr>
      <vt:lpstr>Schedule</vt:lpstr>
      <vt:lpstr>Utility work PHASE 1 – 2023/2024 = Lake St to W 26th St. </vt:lpstr>
      <vt:lpstr>Utility work PHASE 1 – 2023/2024 = Lake St to W 26th St. </vt:lpstr>
      <vt:lpstr>Utility work PHASE 1 – 2023/2024 = Lake St to W 26th St. </vt:lpstr>
      <vt:lpstr>Roadway PHASE 1 - 2024 = Lake St to W 26th St. </vt:lpstr>
      <vt:lpstr>Staging: Phase 1 - 2024</vt:lpstr>
      <vt:lpstr>PHASE 2 – 2025 = W 26th St. to Douglas Ave </vt:lpstr>
      <vt:lpstr>Staging: Phase 2 - 2025</vt:lpstr>
      <vt:lpstr>What to Expect in 2024</vt:lpstr>
      <vt:lpstr>What to Expect</vt:lpstr>
      <vt:lpstr>Stakeholder Communications</vt:lpstr>
      <vt:lpstr>Stay Connected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KHA_User</dc:creator>
  <cp:lastModifiedBy>Arbeiter, Ted</cp:lastModifiedBy>
  <cp:revision>369</cp:revision>
  <cp:lastPrinted>2022-02-26T22:02:42Z</cp:lastPrinted>
  <dcterms:created xsi:type="dcterms:W3CDTF">2014-03-19T13:47:45Z</dcterms:created>
  <dcterms:modified xsi:type="dcterms:W3CDTF">2023-08-23T15:39:50Z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0x010100259F486557685D49AF0A91AE5D79B909</vt:lpwstr>
  </property>
</Properties>
</file>