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ags/tag1.xml" ContentType="application/vnd.openxmlformats-officedocument.presentationml.tag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tags/tag2.xml" ContentType="application/vnd.openxmlformats-officedocument.presentationml.tags+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ags/tag3.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tags/tag4.xml" ContentType="application/vnd.openxmlformats-officedocument.presentationml.tags+xml"/>
  <Override PartName="/ppt/notesSlides/notesSlide4.xml" ContentType="application/vnd.openxmlformats-officedocument.presentationml.notesSlide+xml"/>
  <Override PartName="/ppt/tags/tag5.xml" ContentType="application/vnd.openxmlformats-officedocument.presentationml.tags+xml"/>
  <Override PartName="/ppt/notesSlides/notesSlide5.xml" ContentType="application/vnd.openxmlformats-officedocument.presentationml.notesSlide+xml"/>
  <Override PartName="/ppt/tags/tag6.xml" ContentType="application/vnd.openxmlformats-officedocument.presentationml.tags+xml"/>
  <Override PartName="/ppt/notesSlides/notesSlide6.xml" ContentType="application/vnd.openxmlformats-officedocument.presentationml.notesSlide+xml"/>
  <Override PartName="/ppt/tags/tag7.xml" ContentType="application/vnd.openxmlformats-officedocument.presentationml.tags+xml"/>
  <Override PartName="/ppt/notesSlides/notesSlide7.xml" ContentType="application/vnd.openxmlformats-officedocument.presentationml.notesSlide+xml"/>
  <Override PartName="/ppt/tags/tag8.xml" ContentType="application/vnd.openxmlformats-officedocument.presentationml.tags+xml"/>
  <Override PartName="/ppt/notesSlides/notesSlide8.xml" ContentType="application/vnd.openxmlformats-officedocument.presentationml.notesSlide+xml"/>
  <Override PartName="/ppt/tags/tag9.xml" ContentType="application/vnd.openxmlformats-officedocument.presentationml.tags+xml"/>
  <Override PartName="/ppt/notesSlides/notesSlide9.xml" ContentType="application/vnd.openxmlformats-officedocument.presentationml.notesSlide+xml"/>
  <Override PartName="/ppt/tags/tag10.xml" ContentType="application/vnd.openxmlformats-officedocument.presentationml.tags+xml"/>
  <Override PartName="/ppt/notesSlides/notesSlide10.xml" ContentType="application/vnd.openxmlformats-officedocument.presentationml.notesSlide+xml"/>
  <Override PartName="/ppt/tags/tag11.xml" ContentType="application/vnd.openxmlformats-officedocument.presentationml.tags+xml"/>
  <Override PartName="/ppt/notesSlides/notesSlide11.xml" ContentType="application/vnd.openxmlformats-officedocument.presentationml.notesSlide+xml"/>
  <Override PartName="/ppt/tags/tag12.xml" ContentType="application/vnd.openxmlformats-officedocument.presentationml.tags+xml"/>
  <Override PartName="/ppt/notesSlides/notesSlide12.xml" ContentType="application/vnd.openxmlformats-officedocument.presentationml.notesSlide+xml"/>
  <Override PartName="/ppt/tags/tag13.xml" ContentType="application/vnd.openxmlformats-officedocument.presentationml.tags+xml"/>
  <Override PartName="/ppt/notesSlides/notesSlide13.xml" ContentType="application/vnd.openxmlformats-officedocument.presentationml.notesSlide+xml"/>
  <Override PartName="/ppt/tags/tag14.xml" ContentType="application/vnd.openxmlformats-officedocument.presentationml.tags+xml"/>
  <Override PartName="/ppt/notesSlides/notesSlide14.xml" ContentType="application/vnd.openxmlformats-officedocument.presentationml.notesSlide+xml"/>
  <Override PartName="/ppt/tags/tag15.xml" ContentType="application/vnd.openxmlformats-officedocument.presentationml.tags+xml"/>
  <Override PartName="/ppt/notesSlides/notesSlide15.xml" ContentType="application/vnd.openxmlformats-officedocument.presentationml.notesSlide+xml"/>
  <Override PartName="/ppt/tags/tag16.xml" ContentType="application/vnd.openxmlformats-officedocument.presentationml.tags+xml"/>
  <Override PartName="/ppt/notesSlides/notesSlide16.xml" ContentType="application/vnd.openxmlformats-officedocument.presentationml.notesSlide+xml"/>
  <Override PartName="/ppt/tags/tag17.xml" ContentType="application/vnd.openxmlformats-officedocument.presentationml.tags+xml"/>
  <Override PartName="/ppt/notesSlides/notesSlide17.xml" ContentType="application/vnd.openxmlformats-officedocument.presentationml.notesSlide+xml"/>
  <Override PartName="/ppt/tags/tag18.xml" ContentType="application/vnd.openxmlformats-officedocument.presentationml.tags+xml"/>
  <Override PartName="/ppt/notesSlides/notesSlide18.xml" ContentType="application/vnd.openxmlformats-officedocument.presentationml.notesSlide+xml"/>
  <Override PartName="/ppt/tags/tag19.xml" ContentType="application/vnd.openxmlformats-officedocument.presentationml.tags+xml"/>
  <Override PartName="/ppt/notesSlides/notesSlide19.xml" ContentType="application/vnd.openxmlformats-officedocument.presentationml.notesSlide+xml"/>
  <Override PartName="/ppt/tags/tag20.xml" ContentType="application/vnd.openxmlformats-officedocument.presentationml.tags+xml"/>
  <Override PartName="/ppt/notesSlides/notesSlide20.xml" ContentType="application/vnd.openxmlformats-officedocument.presentationml.notesSlide+xml"/>
  <Override PartName="/ppt/tags/tag21.xml" ContentType="application/vnd.openxmlformats-officedocument.presentationml.tags+xml"/>
  <Override PartName="/ppt/notesSlides/notesSlide21.xml" ContentType="application/vnd.openxmlformats-officedocument.presentationml.notesSlide+xml"/>
  <Override PartName="/ppt/tags/tag22.xml" ContentType="application/vnd.openxmlformats-officedocument.presentationml.tags+xml"/>
  <Override PartName="/ppt/notesSlides/notesSlide22.xml" ContentType="application/vnd.openxmlformats-officedocument.presentationml.notesSlide+xml"/>
  <Override PartName="/ppt/tags/tag23.xml" ContentType="application/vnd.openxmlformats-officedocument.presentationml.tags+xml"/>
  <Override PartName="/ppt/notesSlides/notesSlide23.xml" ContentType="application/vnd.openxmlformats-officedocument.presentationml.notesSlide+xml"/>
  <Override PartName="/ppt/tags/tag24.xml" ContentType="application/vnd.openxmlformats-officedocument.presentationml.tags+xml"/>
  <Override PartName="/ppt/notesSlides/notesSlide24.xml" ContentType="application/vnd.openxmlformats-officedocument.presentationml.notesSlide+xml"/>
  <Override PartName="/ppt/tags/tag25.xml" ContentType="application/vnd.openxmlformats-officedocument.presentationml.tags+xml"/>
  <Override PartName="/ppt/notesSlides/notesSlide25.xml" ContentType="application/vnd.openxmlformats-officedocument.presentationml.notesSlide+xml"/>
  <Override PartName="/ppt/tags/tag26.xml" ContentType="application/vnd.openxmlformats-officedocument.presentationml.tags+xml"/>
  <Override PartName="/ppt/notesSlides/notesSlide26.xml" ContentType="application/vnd.openxmlformats-officedocument.presentationml.notesSlide+xml"/>
  <Override PartName="/ppt/tags/tag27.xml" ContentType="application/vnd.openxmlformats-officedocument.presentationml.tags+xml"/>
  <Override PartName="/ppt/notesSlides/notesSlide27.xml" ContentType="application/vnd.openxmlformats-officedocument.presentationml.notesSlide+xml"/>
  <Override PartName="/ppt/tags/tag28.xml" ContentType="application/vnd.openxmlformats-officedocument.presentationml.tags+xml"/>
  <Override PartName="/ppt/notesSlides/notesSlide28.xml" ContentType="application/vnd.openxmlformats-officedocument.presentationml.notesSlide+xml"/>
  <Override PartName="/ppt/tags/tag29.xml" ContentType="application/vnd.openxmlformats-officedocument.presentationml.tags+xml"/>
  <Override PartName="/ppt/notesSlides/notesSlide29.xml" ContentType="application/vnd.openxmlformats-officedocument.presentationml.notesSlide+xml"/>
  <Override PartName="/ppt/tags/tag30.xml" ContentType="application/vnd.openxmlformats-officedocument.presentationml.tags+xml"/>
  <Override PartName="/ppt/notesSlides/notesSlide30.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4" r:id="rId4"/>
    <p:sldMasterId id="2147483779" r:id="rId5"/>
    <p:sldMasterId id="2147483790" r:id="rId6"/>
  </p:sldMasterIdLst>
  <p:notesMasterIdLst>
    <p:notesMasterId r:id="rId37"/>
  </p:notesMasterIdLst>
  <p:sldIdLst>
    <p:sldId id="317" r:id="rId7"/>
    <p:sldId id="723" r:id="rId8"/>
    <p:sldId id="268" r:id="rId9"/>
    <p:sldId id="739" r:id="rId10"/>
    <p:sldId id="504" r:id="rId11"/>
    <p:sldId id="436" r:id="rId12"/>
    <p:sldId id="501" r:id="rId13"/>
    <p:sldId id="502" r:id="rId14"/>
    <p:sldId id="478" r:id="rId15"/>
    <p:sldId id="479" r:id="rId16"/>
    <p:sldId id="503" r:id="rId17"/>
    <p:sldId id="481" r:id="rId18"/>
    <p:sldId id="484" r:id="rId19"/>
    <p:sldId id="505" r:id="rId20"/>
    <p:sldId id="486" r:id="rId21"/>
    <p:sldId id="487" r:id="rId22"/>
    <p:sldId id="483" r:id="rId23"/>
    <p:sldId id="500" r:id="rId24"/>
    <p:sldId id="506" r:id="rId25"/>
    <p:sldId id="736" r:id="rId26"/>
    <p:sldId id="491" r:id="rId27"/>
    <p:sldId id="507" r:id="rId28"/>
    <p:sldId id="508" r:id="rId29"/>
    <p:sldId id="510" r:id="rId30"/>
    <p:sldId id="494" r:id="rId31"/>
    <p:sldId id="511" r:id="rId32"/>
    <p:sldId id="512" r:id="rId33"/>
    <p:sldId id="496" r:id="rId34"/>
    <p:sldId id="513" r:id="rId35"/>
    <p:sldId id="509" r:id="rId36"/>
  </p:sldIdLst>
  <p:sldSz cx="9144000" cy="5143500" type="screen16x9"/>
  <p:notesSz cx="7010400" cy="9296400"/>
  <p:defaultTex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04FAD0CE-F1AB-40E3-A475-48C695632FC1}">
          <p14:sldIdLst>
            <p14:sldId id="317"/>
            <p14:sldId id="723"/>
            <p14:sldId id="268"/>
            <p14:sldId id="739"/>
            <p14:sldId id="504"/>
            <p14:sldId id="436"/>
            <p14:sldId id="501"/>
            <p14:sldId id="502"/>
            <p14:sldId id="478"/>
            <p14:sldId id="479"/>
            <p14:sldId id="503"/>
            <p14:sldId id="481"/>
            <p14:sldId id="484"/>
            <p14:sldId id="505"/>
            <p14:sldId id="486"/>
            <p14:sldId id="487"/>
            <p14:sldId id="483"/>
            <p14:sldId id="500"/>
            <p14:sldId id="506"/>
          </p14:sldIdLst>
        </p14:section>
        <p14:section name="Untitled Section" id="{2669ADF5-152B-47B5-B7C7-6747541CA4F9}">
          <p14:sldIdLst>
            <p14:sldId id="736"/>
            <p14:sldId id="491"/>
            <p14:sldId id="507"/>
            <p14:sldId id="508"/>
            <p14:sldId id="510"/>
            <p14:sldId id="494"/>
            <p14:sldId id="511"/>
            <p14:sldId id="512"/>
            <p14:sldId id="496"/>
            <p14:sldId id="513"/>
            <p14:sldId id="509"/>
          </p14:sldIdLst>
        </p14:section>
      </p14:sectionLst>
    </p:ext>
    <p:ext uri="{EFAFB233-063F-42B5-8137-9DF3F51BA10A}">
      <p15:sldGuideLst xmlns:p15="http://schemas.microsoft.com/office/powerpoint/2012/main">
        <p15:guide id="1" orient="horz" pos="1620" userDrawn="1">
          <p15:clr>
            <a:srgbClr val="A4A3A4"/>
          </p15:clr>
        </p15:guide>
        <p15:guide id="2" pos="2880"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61AA4E70-BB1C-74CB-5874-3478A5198B34}" name="Keating, Paul (he/him/his)" initials="KP(" userId="S::paul.keating@minneapolismn.gov::69e1b8ee-2846-4332-a129-92a024018b4f" providerId="AD"/>
  <p188:author id="{03756FFC-98F3-1D9A-6702-D3F61195B461}" name="Kuhnau, JoNette" initials="KJ" userId="S::Jonette.Kuhnau@kimley-horn.com::68cf8bf4-26a9-482b-ad51-89841457a2e6"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Handeland, Jeff S." initials="HJS" lastIdx="1" clrIdx="0">
    <p:extLst>
      <p:ext uri="{19B8F6BF-5375-455C-9EA6-DF929625EA0E}">
        <p15:presenceInfo xmlns:p15="http://schemas.microsoft.com/office/powerpoint/2012/main" userId="S-1-5-21-3995239471-1059753661-884765095-26534" providerId="AD"/>
      </p:ext>
    </p:extLst>
  </p:cmAuthor>
  <p:cmAuthor id="2" name="Matt Hanan" initials="MH" lastIdx="6" clrIdx="1">
    <p:extLst>
      <p:ext uri="{19B8F6BF-5375-455C-9EA6-DF929625EA0E}">
        <p15:presenceInfo xmlns:p15="http://schemas.microsoft.com/office/powerpoint/2012/main" userId="S::Matt.Hanan@minneapolismn.gov::222606aa-4b75-4d0a-865b-6ed534baef06"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06EAD"/>
    <a:srgbClr val="008AC0"/>
    <a:srgbClr val="05B2D5"/>
    <a:srgbClr val="DDA3D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0BADAA3-2164-4871-A23B-4EF6301F9038}" v="17" dt="2024-03-04T14:51:28.13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353" autoAdjust="0"/>
    <p:restoredTop sz="84136" autoAdjust="0"/>
  </p:normalViewPr>
  <p:slideViewPr>
    <p:cSldViewPr snapToGrid="0">
      <p:cViewPr varScale="1">
        <p:scale>
          <a:sx n="95" d="100"/>
          <a:sy n="95" d="100"/>
        </p:scale>
        <p:origin x="1056" y="72"/>
      </p:cViewPr>
      <p:guideLst>
        <p:guide orient="horz" pos="1620"/>
        <p:guide pos="2880"/>
      </p:guideLst>
    </p:cSldViewPr>
  </p:slideViewPr>
  <p:outlineViewPr>
    <p:cViewPr>
      <p:scale>
        <a:sx n="33" d="100"/>
        <a:sy n="33" d="100"/>
      </p:scale>
      <p:origin x="0" y="0"/>
    </p:cViewPr>
  </p:outlineViewPr>
  <p:notesTextViewPr>
    <p:cViewPr>
      <p:scale>
        <a:sx n="3" d="2"/>
        <a:sy n="3" d="2"/>
      </p:scale>
      <p:origin x="0" y="0"/>
    </p:cViewPr>
  </p:notesTextViewPr>
  <p:sorterViewPr>
    <p:cViewPr>
      <p:scale>
        <a:sx n="100" d="100"/>
        <a:sy n="100" d="100"/>
      </p:scale>
      <p:origin x="0" y="0"/>
    </p:cViewPr>
  </p:sorterViewPr>
  <p:notesViewPr>
    <p:cSldViewPr snapToGrid="0">
      <p:cViewPr>
        <p:scale>
          <a:sx n="90" d="100"/>
          <a:sy n="90" d="100"/>
        </p:scale>
        <p:origin x="2573" y="53"/>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presProps" Target="presProps.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tableStyles" Target="tableStyles.xml"/><Relationship Id="rId7" Type="http://schemas.openxmlformats.org/officeDocument/2006/relationships/slide" Target="slides/slide1.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41"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notesMaster" Target="notesMasters/notesMaster1.xml"/><Relationship Id="rId40" Type="http://schemas.openxmlformats.org/officeDocument/2006/relationships/viewProps" Target="viewProps.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4" Type="http://schemas.microsoft.com/office/2018/10/relationships/authors" Target="authors.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microsoft.com/office/2015/10/relationships/revisionInfo" Target="revisionInfo.xml"/><Relationship Id="rId8" Type="http://schemas.openxmlformats.org/officeDocument/2006/relationships/slide" Target="slides/slide2.xml"/><Relationship Id="rId3" Type="http://schemas.openxmlformats.org/officeDocument/2006/relationships/customXml" Target="../customXml/item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commentAuthors" Target="commentAuthor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B3869EAF-9E1D-4798-BC2B-999213748E59}" type="datetimeFigureOut">
              <a:rPr lang="en-US" smtClean="0"/>
              <a:t>4/5/2024</a:t>
            </a:fld>
            <a:endParaRPr lang="en-US" dirty="0"/>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40B05765-7E18-462C-9C37-F73C204363F3}" type="slidenum">
              <a:rPr lang="en-US" smtClean="0"/>
              <a:t>‹#›</a:t>
            </a:fld>
            <a:endParaRPr lang="en-US" dirty="0"/>
          </a:p>
        </p:txBody>
      </p:sp>
    </p:spTree>
    <p:extLst>
      <p:ext uri="{BB962C8B-B14F-4D97-AF65-F5344CB8AC3E}">
        <p14:creationId xmlns:p14="http://schemas.microsoft.com/office/powerpoint/2010/main" val="1226354462"/>
      </p:ext>
    </p:extLst>
  </p:cSld>
  <p:clrMap bg1="lt1" tx1="dk1" bg2="lt2" tx2="dk2" accent1="accent1" accent2="accent2" accent3="accent3" accent4="accent4" accent5="accent5" accent6="accent6" hlink="hlink" folHlink="folHlink"/>
  <p:notesStyle>
    <a:lvl1pPr marL="0" algn="l" defTabSz="685800" rtl="0" eaLnBrk="1" latinLnBrk="0" hangingPunct="1">
      <a:defRPr sz="900" kern="1200">
        <a:solidFill>
          <a:schemeClr val="tx1"/>
        </a:solidFill>
        <a:latin typeface="+mn-lt"/>
        <a:ea typeface="+mn-ea"/>
        <a:cs typeface="+mn-cs"/>
      </a:defRPr>
    </a:lvl1pPr>
    <a:lvl2pPr marL="342900" algn="l" defTabSz="685800" rtl="0" eaLnBrk="1" latinLnBrk="0" hangingPunct="1">
      <a:defRPr sz="900" kern="1200">
        <a:solidFill>
          <a:schemeClr val="tx1"/>
        </a:solidFill>
        <a:latin typeface="+mn-lt"/>
        <a:ea typeface="+mn-ea"/>
        <a:cs typeface="+mn-cs"/>
      </a:defRPr>
    </a:lvl2pPr>
    <a:lvl3pPr marL="685800" algn="l" defTabSz="685800" rtl="0" eaLnBrk="1" latinLnBrk="0" hangingPunct="1">
      <a:defRPr sz="900" kern="1200">
        <a:solidFill>
          <a:schemeClr val="tx1"/>
        </a:solidFill>
        <a:latin typeface="+mn-lt"/>
        <a:ea typeface="+mn-ea"/>
        <a:cs typeface="+mn-cs"/>
      </a:defRPr>
    </a:lvl3pPr>
    <a:lvl4pPr marL="1028700" algn="l" defTabSz="685800" rtl="0" eaLnBrk="1" latinLnBrk="0" hangingPunct="1">
      <a:defRPr sz="900" kern="1200">
        <a:solidFill>
          <a:schemeClr val="tx1"/>
        </a:solidFill>
        <a:latin typeface="+mn-lt"/>
        <a:ea typeface="+mn-ea"/>
        <a:cs typeface="+mn-cs"/>
      </a:defRPr>
    </a:lvl4pPr>
    <a:lvl5pPr marL="1371600" algn="l" defTabSz="685800" rtl="0" eaLnBrk="1" latinLnBrk="0" hangingPunct="1">
      <a:defRPr sz="900" kern="1200">
        <a:solidFill>
          <a:schemeClr val="tx1"/>
        </a:solidFill>
        <a:latin typeface="+mn-lt"/>
        <a:ea typeface="+mn-ea"/>
        <a:cs typeface="+mn-cs"/>
      </a:defRPr>
    </a:lvl5pPr>
    <a:lvl6pPr marL="1714500" algn="l" defTabSz="685800" rtl="0" eaLnBrk="1" latinLnBrk="0" hangingPunct="1">
      <a:defRPr sz="900" kern="1200">
        <a:solidFill>
          <a:schemeClr val="tx1"/>
        </a:solidFill>
        <a:latin typeface="+mn-lt"/>
        <a:ea typeface="+mn-ea"/>
        <a:cs typeface="+mn-cs"/>
      </a:defRPr>
    </a:lvl6pPr>
    <a:lvl7pPr marL="2057400" algn="l" defTabSz="685800" rtl="0" eaLnBrk="1" latinLnBrk="0" hangingPunct="1">
      <a:defRPr sz="900" kern="1200">
        <a:solidFill>
          <a:schemeClr val="tx1"/>
        </a:solidFill>
        <a:latin typeface="+mn-lt"/>
        <a:ea typeface="+mn-ea"/>
        <a:cs typeface="+mn-cs"/>
      </a:defRPr>
    </a:lvl7pPr>
    <a:lvl8pPr marL="2400300" algn="l" defTabSz="685800" rtl="0" eaLnBrk="1" latinLnBrk="0" hangingPunct="1">
      <a:defRPr sz="900" kern="1200">
        <a:solidFill>
          <a:schemeClr val="tx1"/>
        </a:solidFill>
        <a:latin typeface="+mn-lt"/>
        <a:ea typeface="+mn-ea"/>
        <a:cs typeface="+mn-cs"/>
      </a:defRPr>
    </a:lvl8pPr>
    <a:lvl9pPr marL="2743200" algn="l" defTabSz="685800" rtl="0" eaLnBrk="1" latinLnBrk="0" hangingPunct="1">
      <a:defRPr sz="9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3" Type="http://schemas.openxmlformats.org/officeDocument/2006/relationships/hyperlink" Target="http://www.minneapolismn.gov/meetings" TargetMode="External"/><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endParaRPr lang="en-US" dirty="0"/>
          </a:p>
        </p:txBody>
      </p:sp>
      <p:sp>
        <p:nvSpPr>
          <p:cNvPr id="4" name="Slide Number Placeholder 3"/>
          <p:cNvSpPr>
            <a:spLocks noGrp="1"/>
          </p:cNvSpPr>
          <p:nvPr>
            <p:ph type="sldNum" sz="quarter" idx="5"/>
          </p:nvPr>
        </p:nvSpPr>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fld id="{4A45B47B-468D-4A15-A54B-606518CDEC54}" type="slidenum">
              <a:rPr kumimoji="0" lang="en-US" sz="1400" b="0" i="0" u="none" strike="noStrike" kern="0" cap="none" spc="0" normalizeH="0" baseline="0" noProof="0" smtClean="0">
                <a:ln>
                  <a:noFill/>
                </a:ln>
                <a:solidFill>
                  <a:srgbClr val="000000"/>
                </a:solidFill>
                <a:effectLst/>
                <a:uLnTx/>
                <a:uFillTx/>
                <a:latin typeface="Arial"/>
                <a:cs typeface="Arial"/>
                <a:sym typeface="Arial"/>
              </a:rPr>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t>1</a:t>
            </a:fld>
            <a:endParaRPr kumimoji="0" lang="en-US" sz="1400" b="0" i="0" u="none" strike="noStrike" kern="0" cap="none" spc="0" normalizeH="0" baseline="0" noProof="0" dirty="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val="174847436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Doing this creates four triangular influence areas in the typical downtown block example…</a:t>
            </a:r>
          </a:p>
        </p:txBody>
      </p:sp>
      <p:sp>
        <p:nvSpPr>
          <p:cNvPr id="4" name="Slide Number Placeholder 3"/>
          <p:cNvSpPr>
            <a:spLocks noGrp="1"/>
          </p:cNvSpPr>
          <p:nvPr>
            <p:ph type="sldNum" sz="quarter" idx="5"/>
          </p:nvPr>
        </p:nvSpPr>
        <p:spPr/>
        <p:txBody>
          <a:bodyPr/>
          <a:lstStyle/>
          <a:p>
            <a:fld id="{4A45B47B-468D-4A15-A54B-606518CDEC54}" type="slidenum">
              <a:rPr lang="en-US" smtClean="0"/>
              <a:t>10</a:t>
            </a:fld>
            <a:endParaRPr lang="en-US" dirty="0"/>
          </a:p>
        </p:txBody>
      </p:sp>
    </p:spTree>
    <p:extLst>
      <p:ext uri="{BB962C8B-B14F-4D97-AF65-F5344CB8AC3E}">
        <p14:creationId xmlns:p14="http://schemas.microsoft.com/office/powerpoint/2010/main" val="138443287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…and trapezoidal and triangular shapes in the typical residential block example.</a:t>
            </a:r>
          </a:p>
        </p:txBody>
      </p:sp>
      <p:sp>
        <p:nvSpPr>
          <p:cNvPr id="4" name="Slide Number Placeholder 3"/>
          <p:cNvSpPr>
            <a:spLocks noGrp="1"/>
          </p:cNvSpPr>
          <p:nvPr>
            <p:ph type="sldNum" sz="quarter" idx="5"/>
          </p:nvPr>
        </p:nvSpPr>
        <p:spPr/>
        <p:txBody>
          <a:bodyPr/>
          <a:lstStyle/>
          <a:p>
            <a:fld id="{4A45B47B-468D-4A15-A54B-606518CDEC54}" type="slidenum">
              <a:rPr lang="en-US" smtClean="0"/>
              <a:t>11</a:t>
            </a:fld>
            <a:endParaRPr lang="en-US" dirty="0"/>
          </a:p>
        </p:txBody>
      </p:sp>
    </p:spTree>
    <p:extLst>
      <p:ext uri="{BB962C8B-B14F-4D97-AF65-F5344CB8AC3E}">
        <p14:creationId xmlns:p14="http://schemas.microsoft.com/office/powerpoint/2010/main" val="95437077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sz="1400" dirty="0"/>
              <a:t>This example shows what an influence area might look like for a typical residential street.</a:t>
            </a:r>
          </a:p>
          <a:p>
            <a:endParaRPr lang="en-US" sz="1400" dirty="0"/>
          </a:p>
          <a:p>
            <a:r>
              <a:rPr lang="en-US" sz="1400" dirty="0"/>
              <a:t>If you look at the typical residential block example, if Avenue “B” was being </a:t>
            </a:r>
            <a:r>
              <a:rPr lang="en-US" sz="1400" b="1" dirty="0"/>
              <a:t>reconstructed, </a:t>
            </a:r>
            <a:r>
              <a:rPr lang="en-US" sz="1400" dirty="0"/>
              <a:t>the property area within the pink trapezoid would be within the influence area of the project and subject to assessment.</a:t>
            </a:r>
          </a:p>
          <a:p>
            <a:endParaRPr lang="en-US" sz="1400" dirty="0"/>
          </a:p>
          <a:p>
            <a:r>
              <a:rPr lang="en-US" sz="2400" kern="1200" dirty="0">
                <a:solidFill>
                  <a:schemeClr val="tx1"/>
                </a:solidFill>
                <a:effectLst/>
                <a:latin typeface="+mn-lt"/>
                <a:ea typeface="+mn-ea"/>
                <a:cs typeface="+mn-cs"/>
              </a:rPr>
              <a:t>The influence area method is a way to uniformly assess properties based on square footage that is fair to corner properties.</a:t>
            </a: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1200" b="0" i="0" u="none" strike="noStrike" kern="1200" cap="none" spc="0" normalizeH="0" baseline="0" noProof="0" dirty="0">
                <a:ln>
                  <a:noFill/>
                </a:ln>
                <a:solidFill>
                  <a:srgbClr val="FF0000"/>
                </a:solidFill>
                <a:effectLst/>
                <a:uLnTx/>
                <a:uFillTx/>
                <a:latin typeface="Calibri" panose="020F0502020204030204"/>
                <a:ea typeface="+mn-ea"/>
                <a:cs typeface="+mn-cs"/>
              </a:rPr>
              <a:t>advance 2</a:t>
            </a: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 </a:t>
            </a:r>
            <a:r>
              <a:rPr lang="en-US" sz="2400" kern="1200" dirty="0">
                <a:solidFill>
                  <a:schemeClr val="tx1"/>
                </a:solidFill>
                <a:effectLst/>
                <a:latin typeface="+mn-lt"/>
                <a:ea typeface="+mn-ea"/>
                <a:cs typeface="+mn-cs"/>
              </a:rPr>
              <a:t> </a:t>
            </a:r>
          </a:p>
          <a:p>
            <a:endParaRPr lang="en-US" sz="2400" kern="1200" dirty="0">
              <a:solidFill>
                <a:schemeClr val="tx1"/>
              </a:solidFill>
              <a:effectLst/>
              <a:latin typeface="+mn-lt"/>
              <a:ea typeface="+mn-ea"/>
              <a:cs typeface="+mn-cs"/>
            </a:endParaRPr>
          </a:p>
          <a:p>
            <a:r>
              <a:rPr lang="en-US" sz="1400" dirty="0"/>
              <a:t>In the example of the rectangular corner property, only the relatively small pink area will factor into their assessment for Avenue B.  </a:t>
            </a:r>
          </a:p>
          <a:p>
            <a:endParaRPr lang="en-US" sz="1400" dirty="0"/>
          </a:p>
          <a:p>
            <a:r>
              <a:rPr lang="en-US" sz="1400" dirty="0"/>
              <a:t>However, they will be assessed based on the white area when Street Q is improved.</a:t>
            </a:r>
          </a:p>
        </p:txBody>
      </p:sp>
      <p:sp>
        <p:nvSpPr>
          <p:cNvPr id="4" name="Slide Number Placeholder 3"/>
          <p:cNvSpPr>
            <a:spLocks noGrp="1"/>
          </p:cNvSpPr>
          <p:nvPr>
            <p:ph type="sldNum" sz="quarter" idx="5"/>
          </p:nvPr>
        </p:nvSpPr>
        <p:spPr/>
        <p:txBody>
          <a:bodyPr/>
          <a:lstStyle/>
          <a:p>
            <a:fld id="{4A45B47B-468D-4A15-A54B-606518CDEC54}" type="slidenum">
              <a:rPr lang="en-US" smtClean="0"/>
              <a:t>12</a:t>
            </a:fld>
            <a:endParaRPr lang="en-US" dirty="0"/>
          </a:p>
        </p:txBody>
      </p:sp>
    </p:spTree>
    <p:extLst>
      <p:ext uri="{BB962C8B-B14F-4D97-AF65-F5344CB8AC3E}">
        <p14:creationId xmlns:p14="http://schemas.microsoft.com/office/powerpoint/2010/main" val="124179259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sz="2400" dirty="0"/>
              <a:t>City Council reviews, updates and approves uniform assessment rates every year.</a:t>
            </a:r>
          </a:p>
          <a:p>
            <a:endParaRPr lang="en-US" sz="2400" dirty="0"/>
          </a:p>
          <a:p>
            <a:r>
              <a:rPr lang="en-US" sz="2400" dirty="0"/>
              <a:t> The uniform assessment rate is the same for each type of improvement for all similar projects throughout the City.  The 2024 uniform assessment rate for (advance 1) </a:t>
            </a:r>
            <a:r>
              <a:rPr lang="en-US" sz="2400" b="1" dirty="0"/>
              <a:t>street reconstruction projects is $2.83 </a:t>
            </a:r>
            <a:r>
              <a:rPr lang="en-US" sz="2400" dirty="0"/>
              <a:t>per square foot for non-residential properties, and (advance 1) </a:t>
            </a:r>
            <a:r>
              <a:rPr lang="en-US" sz="2400" b="1" dirty="0"/>
              <a:t>95 cents per square foot for residential properties. </a:t>
            </a:r>
          </a:p>
          <a:p>
            <a:endParaRPr lang="en-US" sz="2400" dirty="0"/>
          </a:p>
          <a:p>
            <a:r>
              <a:rPr lang="en-US" sz="2400" dirty="0"/>
              <a:t>Again, the uniform assessment rate is the rate that is multiplied by the influence area to calculate each assessment amount.</a:t>
            </a:r>
          </a:p>
          <a:p>
            <a:r>
              <a:rPr lang="en-US" sz="2400" dirty="0"/>
              <a:t> </a:t>
            </a:r>
          </a:p>
          <a:p>
            <a:pPr marL="158750" indent="0">
              <a:buNone/>
            </a:pPr>
            <a:endParaRPr lang="en-US" sz="2400" dirty="0"/>
          </a:p>
        </p:txBody>
      </p:sp>
      <p:sp>
        <p:nvSpPr>
          <p:cNvPr id="4" name="Slide Number Placeholder 3"/>
          <p:cNvSpPr>
            <a:spLocks noGrp="1"/>
          </p:cNvSpPr>
          <p:nvPr>
            <p:ph type="sldNum" sz="quarter" idx="5"/>
          </p:nvPr>
        </p:nvSpPr>
        <p:spPr/>
        <p:txBody>
          <a:bodyPr/>
          <a:lstStyle/>
          <a:p>
            <a:fld id="{4A45B47B-468D-4A15-A54B-606518CDEC54}" type="slidenum">
              <a:rPr lang="en-US" smtClean="0"/>
              <a:t>13</a:t>
            </a:fld>
            <a:endParaRPr lang="en-US" dirty="0"/>
          </a:p>
        </p:txBody>
      </p:sp>
    </p:spTree>
    <p:extLst>
      <p:ext uri="{BB962C8B-B14F-4D97-AF65-F5344CB8AC3E}">
        <p14:creationId xmlns:p14="http://schemas.microsoft.com/office/powerpoint/2010/main" val="340684001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3200" dirty="0"/>
              <a:t>This example shows how your assessment is calculated using the dimensions of a standard residential lot where all of the parcel is within the influence area of the project.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32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3200" dirty="0"/>
              <a:t>The total square footage is determined by multiplying the length by the width.</a:t>
            </a: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 </a:t>
            </a:r>
            <a:r>
              <a:rPr lang="en-US" sz="3200" dirty="0"/>
              <a:t>This number is then multiplied by the uniform assessment rate. </a:t>
            </a: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(advance 3 slides and pause)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3200" dirty="0"/>
          </a:p>
        </p:txBody>
      </p:sp>
      <p:sp>
        <p:nvSpPr>
          <p:cNvPr id="4" name="Slide Number Placeholder 3"/>
          <p:cNvSpPr>
            <a:spLocks noGrp="1"/>
          </p:cNvSpPr>
          <p:nvPr>
            <p:ph type="sldNum" sz="quarter" idx="5"/>
          </p:nvPr>
        </p:nvSpPr>
        <p:spPr/>
        <p:txBody>
          <a:bodyPr/>
          <a:lstStyle/>
          <a:p>
            <a:fld id="{4A45B47B-468D-4A15-A54B-606518CDEC54}" type="slidenum">
              <a:rPr lang="en-US" smtClean="0"/>
              <a:t>14</a:t>
            </a:fld>
            <a:endParaRPr lang="en-US" dirty="0"/>
          </a:p>
        </p:txBody>
      </p:sp>
    </p:spTree>
    <p:extLst>
      <p:ext uri="{BB962C8B-B14F-4D97-AF65-F5344CB8AC3E}">
        <p14:creationId xmlns:p14="http://schemas.microsoft.com/office/powerpoint/2010/main" val="291021127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marR="0" lvl="0" indent="0" algn="l" defTabSz="685800" rtl="0" eaLnBrk="1" fontAlgn="auto" latinLnBrk="0" hangingPunct="1">
              <a:lnSpc>
                <a:spcPct val="100000"/>
              </a:lnSpc>
              <a:spcBef>
                <a:spcPts val="0"/>
              </a:spcBef>
              <a:spcAft>
                <a:spcPts val="0"/>
              </a:spcAft>
              <a:buClrTx/>
              <a:buSzTx/>
              <a:buFontTx/>
              <a:buNone/>
              <a:tabLst/>
              <a:defRPr/>
            </a:pPr>
            <a:r>
              <a:rPr lang="en-US" sz="3600" dirty="0"/>
              <a:t>(advance 2 slides) </a:t>
            </a:r>
            <a:r>
              <a:rPr lang="en-US" sz="2000" dirty="0"/>
              <a:t>Your assessment amount may vary from your neighbors’.  That is because not all parcels are the same size…</a:t>
            </a:r>
          </a:p>
          <a:p>
            <a:pPr marL="158750" indent="0">
              <a:buNone/>
            </a:pPr>
            <a:endParaRPr lang="en-US" sz="2000" dirty="0"/>
          </a:p>
        </p:txBody>
      </p:sp>
    </p:spTree>
    <p:extLst>
      <p:ext uri="{BB962C8B-B14F-4D97-AF65-F5344CB8AC3E}">
        <p14:creationId xmlns:p14="http://schemas.microsoft.com/office/powerpoint/2010/main" val="211590191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r>
              <a:rPr lang="en-US" sz="4000" dirty="0"/>
              <a:t>(advance 1 )...</a:t>
            </a:r>
            <a:r>
              <a:rPr lang="en-US" sz="2400" dirty="0"/>
              <a:t>and some parcels are not located entirely within the project influence area.  </a:t>
            </a:r>
          </a:p>
        </p:txBody>
      </p:sp>
    </p:spTree>
    <p:extLst>
      <p:ext uri="{BB962C8B-B14F-4D97-AF65-F5344CB8AC3E}">
        <p14:creationId xmlns:p14="http://schemas.microsoft.com/office/powerpoint/2010/main" val="295056398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fld id="{4A45B47B-468D-4A15-A54B-606518CDEC54}" type="slidenum">
              <a:rPr kumimoji="0" lang="en-US" sz="1400" b="0" i="0" u="none" strike="noStrike" kern="0" cap="none" spc="0" normalizeH="0" baseline="0" noProof="0" smtClean="0">
                <a:ln>
                  <a:noFill/>
                </a:ln>
                <a:solidFill>
                  <a:srgbClr val="000000"/>
                </a:solidFill>
                <a:effectLst/>
                <a:uLnTx/>
                <a:uFillTx/>
                <a:latin typeface="Arial"/>
                <a:cs typeface="Arial"/>
                <a:sym typeface="Arial"/>
              </a:rPr>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t>17</a:t>
            </a:fld>
            <a:endParaRPr kumimoji="0" lang="en-US" sz="1400" b="0" i="0" u="none" strike="noStrike" kern="0" cap="none" spc="0" normalizeH="0" baseline="0" noProof="0" dirty="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val="348220291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sz="2400" dirty="0"/>
              <a:t>Hennepin County collects assessments over (advance 1) </a:t>
            </a:r>
            <a:r>
              <a:rPr lang="en-US" sz="2400" b="1" dirty="0"/>
              <a:t>$150 </a:t>
            </a:r>
            <a:r>
              <a:rPr lang="en-US" sz="2400" dirty="0"/>
              <a:t>in </a:t>
            </a:r>
            <a:r>
              <a:rPr lang="en-US" sz="2400" b="1" dirty="0"/>
              <a:t>20 </a:t>
            </a:r>
            <a:r>
              <a:rPr lang="en-US" sz="2400" dirty="0"/>
              <a:t>annual payment installments. Assessments of (advance 1) </a:t>
            </a:r>
            <a:r>
              <a:rPr lang="en-US" sz="2400" b="1" dirty="0"/>
              <a:t>$150 </a:t>
            </a:r>
            <a:r>
              <a:rPr lang="en-US" sz="2400" dirty="0"/>
              <a:t>or less in one installment.</a:t>
            </a:r>
          </a:p>
          <a:p>
            <a:endParaRPr lang="en-US" sz="2400" dirty="0"/>
          </a:p>
          <a:p>
            <a:r>
              <a:rPr lang="en-US" sz="2400" dirty="0"/>
              <a:t>To pay the assessment on these terms, you do not need to take any action in advance. </a:t>
            </a:r>
          </a:p>
          <a:p>
            <a:endParaRPr lang="en-US" sz="2400" dirty="0"/>
          </a:p>
          <a:p>
            <a:r>
              <a:rPr lang="en-US" sz="2400" dirty="0"/>
              <a:t>Hennepin County collects payment through </a:t>
            </a:r>
          </a:p>
          <a:p>
            <a:r>
              <a:rPr lang="en-US" sz="2400" dirty="0"/>
              <a:t>property taxes after they’re levied. Typically, this begins the year after construction.</a:t>
            </a:r>
          </a:p>
        </p:txBody>
      </p:sp>
      <p:sp>
        <p:nvSpPr>
          <p:cNvPr id="4" name="Slide Number Placeholder 3"/>
          <p:cNvSpPr>
            <a:spLocks noGrp="1"/>
          </p:cNvSpPr>
          <p:nvPr>
            <p:ph type="sldNum" sz="quarter" idx="5"/>
          </p:nvPr>
        </p:nvSpPr>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fld id="{4A45B47B-468D-4A15-A54B-606518CDEC54}" type="slidenum">
              <a:rPr kumimoji="0" lang="en-US" sz="1400" b="0" i="0" u="none" strike="noStrike" kern="0" cap="none" spc="0" normalizeH="0" baseline="0" noProof="0" smtClean="0">
                <a:ln>
                  <a:noFill/>
                </a:ln>
                <a:solidFill>
                  <a:srgbClr val="000000"/>
                </a:solidFill>
                <a:effectLst/>
                <a:uLnTx/>
                <a:uFillTx/>
                <a:latin typeface="Arial"/>
                <a:cs typeface="Arial"/>
                <a:sym typeface="Arial"/>
              </a:rPr>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t>18</a:t>
            </a:fld>
            <a:endParaRPr kumimoji="0" lang="en-US" sz="1400" b="0" i="0" u="none" strike="noStrike" kern="0" cap="none" spc="0" normalizeH="0" baseline="0" noProof="0" dirty="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val="81283573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marR="0" lvl="0" indent="0" algn="l" defTabSz="685800" rtl="0" eaLnBrk="1" fontAlgn="auto" latinLnBrk="0" hangingPunct="1">
              <a:lnSpc>
                <a:spcPct val="100000"/>
              </a:lnSpc>
              <a:spcBef>
                <a:spcPts val="0"/>
              </a:spcBef>
              <a:spcAft>
                <a:spcPts val="0"/>
              </a:spcAft>
              <a:buClrTx/>
              <a:buSzTx/>
              <a:buFontTx/>
              <a:buNone/>
              <a:tabLst/>
              <a:defRPr/>
            </a:pPr>
            <a:r>
              <a:rPr lang="en-US" sz="2400" dirty="0"/>
              <a:t>Once they’re levied, simple interest is added to the assessments at a rate </a:t>
            </a:r>
            <a:r>
              <a:rPr lang="en-US" sz="4000" kern="1200" dirty="0">
                <a:solidFill>
                  <a:srgbClr val="FF0000"/>
                </a:solidFill>
                <a:latin typeface="+mn-lt"/>
                <a:ea typeface="+mn-ea"/>
                <a:cs typeface="+mn-cs"/>
              </a:rPr>
              <a:t>that’s tied to the sale of municipal bonds used to fund the project. </a:t>
            </a:r>
          </a:p>
          <a:p>
            <a:pPr marL="158750" marR="0" lvl="0" indent="0" algn="l" defTabSz="685800" rtl="0" eaLnBrk="1" fontAlgn="auto" latinLnBrk="0" hangingPunct="1">
              <a:lnSpc>
                <a:spcPct val="100000"/>
              </a:lnSpc>
              <a:spcBef>
                <a:spcPts val="0"/>
              </a:spcBef>
              <a:spcAft>
                <a:spcPts val="0"/>
              </a:spcAft>
              <a:buClrTx/>
              <a:buSzTx/>
              <a:buFontTx/>
              <a:buNone/>
              <a:tabLst/>
              <a:defRPr/>
            </a:pPr>
            <a:endParaRPr lang="en-US" sz="4000" kern="1200" dirty="0">
              <a:solidFill>
                <a:srgbClr val="FF0000"/>
              </a:solidFill>
              <a:latin typeface="+mn-lt"/>
              <a:ea typeface="+mn-ea"/>
              <a:cs typeface="+mn-cs"/>
            </a:endParaRPr>
          </a:p>
          <a:p>
            <a:pPr marL="158750" marR="0" lvl="0" indent="0" algn="l" defTabSz="685800" rtl="0" eaLnBrk="1" fontAlgn="auto" latinLnBrk="0" hangingPunct="1">
              <a:lnSpc>
                <a:spcPct val="100000"/>
              </a:lnSpc>
              <a:spcBef>
                <a:spcPts val="0"/>
              </a:spcBef>
              <a:spcAft>
                <a:spcPts val="0"/>
              </a:spcAft>
              <a:buClrTx/>
              <a:buSzTx/>
              <a:buFontTx/>
              <a:buNone/>
              <a:tabLst/>
              <a:defRPr/>
            </a:pPr>
            <a:r>
              <a:rPr lang="en-US" sz="4000" kern="1200" dirty="0">
                <a:solidFill>
                  <a:schemeClr val="tx1"/>
                </a:solidFill>
                <a:latin typeface="+mn-lt"/>
                <a:ea typeface="+mn-ea"/>
                <a:cs typeface="+mn-cs"/>
              </a:rPr>
              <a:t>The Minneapolis finance department </a:t>
            </a:r>
            <a:r>
              <a:rPr lang="en-US" sz="2400" kern="1200" dirty="0">
                <a:solidFill>
                  <a:srgbClr val="FF0000"/>
                </a:solidFill>
                <a:latin typeface="+mn-lt"/>
                <a:ea typeface="+mn-ea"/>
                <a:cs typeface="+mn-cs"/>
              </a:rPr>
              <a:t>calculates the interest rate each year in December for projects that will be levied .</a:t>
            </a:r>
            <a:endParaRPr lang="en-US" sz="2400" dirty="0"/>
          </a:p>
          <a:p>
            <a:pPr marL="158750" marR="0" lvl="0" indent="0" algn="l" defTabSz="685800" rtl="0" eaLnBrk="1" fontAlgn="auto" latinLnBrk="0" hangingPunct="1">
              <a:lnSpc>
                <a:spcPct val="100000"/>
              </a:lnSpc>
              <a:spcBef>
                <a:spcPts val="0"/>
              </a:spcBef>
              <a:spcAft>
                <a:spcPts val="0"/>
              </a:spcAft>
              <a:buClrTx/>
              <a:buSzTx/>
              <a:buFontTx/>
              <a:buNone/>
              <a:tabLst/>
              <a:defRPr/>
            </a:pPr>
            <a:endParaRPr lang="en-US" sz="2400" dirty="0"/>
          </a:p>
          <a:p>
            <a:pPr marL="158750" marR="0" lvl="0" indent="0" algn="l" defTabSz="685800" rtl="0" eaLnBrk="1" fontAlgn="auto" latinLnBrk="0" hangingPunct="1">
              <a:lnSpc>
                <a:spcPct val="100000"/>
              </a:lnSpc>
              <a:spcBef>
                <a:spcPts val="0"/>
              </a:spcBef>
              <a:spcAft>
                <a:spcPts val="0"/>
              </a:spcAft>
              <a:buClrTx/>
              <a:buSzTx/>
              <a:buFontTx/>
              <a:buNone/>
              <a:tabLst/>
              <a:defRPr/>
            </a:pPr>
            <a:r>
              <a:rPr lang="en-US" sz="2400" dirty="0"/>
              <a:t>The current interest rate for assessments to be levied in 2024 (advance 1) is </a:t>
            </a:r>
            <a:r>
              <a:rPr lang="en-US" sz="2400" b="1" dirty="0"/>
              <a:t>4.78% for 20-year assessments and (advance 1) 3.71% for 1-year assessments</a:t>
            </a:r>
            <a:r>
              <a:rPr lang="en-US" sz="2400" dirty="0"/>
              <a:t>. </a:t>
            </a:r>
          </a:p>
          <a:p>
            <a:pPr marL="158750" marR="0" lvl="0" indent="0" algn="l" defTabSz="685800" rtl="0" eaLnBrk="1" fontAlgn="auto" latinLnBrk="0" hangingPunct="1">
              <a:lnSpc>
                <a:spcPct val="100000"/>
              </a:lnSpc>
              <a:spcBef>
                <a:spcPts val="0"/>
              </a:spcBef>
              <a:spcAft>
                <a:spcPts val="0"/>
              </a:spcAft>
              <a:buClrTx/>
              <a:buSzTx/>
              <a:buFontTx/>
              <a:buNone/>
              <a:tabLst/>
              <a:defRPr/>
            </a:pPr>
            <a:endParaRPr lang="en-US" sz="2400" dirty="0"/>
          </a:p>
          <a:p>
            <a:pPr marL="158750" marR="0" lvl="0" indent="0" algn="l" defTabSz="685800" rtl="0" eaLnBrk="1" fontAlgn="auto" latinLnBrk="0" hangingPunct="1">
              <a:lnSpc>
                <a:spcPct val="100000"/>
              </a:lnSpc>
              <a:spcBef>
                <a:spcPts val="0"/>
              </a:spcBef>
              <a:spcAft>
                <a:spcPts val="0"/>
              </a:spcAft>
              <a:buClrTx/>
              <a:buSzTx/>
              <a:buFontTx/>
              <a:buNone/>
              <a:tabLst/>
              <a:defRPr/>
            </a:pPr>
            <a:r>
              <a:rPr lang="en-US" sz="2400" dirty="0"/>
              <a:t>The interest is calculated based on the unpaid balance, so the interest amount decreases slightly each year.</a:t>
            </a:r>
          </a:p>
          <a:p>
            <a:pPr marL="158750" marR="0" lvl="0" indent="0" algn="l" defTabSz="685800" rtl="0" eaLnBrk="1" fontAlgn="auto" latinLnBrk="0" hangingPunct="1">
              <a:lnSpc>
                <a:spcPct val="100000"/>
              </a:lnSpc>
              <a:spcBef>
                <a:spcPts val="0"/>
              </a:spcBef>
              <a:spcAft>
                <a:spcPts val="0"/>
              </a:spcAft>
              <a:buClrTx/>
              <a:buSzTx/>
              <a:buFontTx/>
              <a:buNone/>
              <a:tabLst/>
              <a:defRPr/>
            </a:pPr>
            <a:endParaRPr lang="en-US" sz="2400" dirty="0"/>
          </a:p>
          <a:p>
            <a:pPr marL="158750" marR="0" lvl="0" indent="0" algn="l" defTabSz="685800" rtl="0" eaLnBrk="1" fontAlgn="auto" latinLnBrk="0" hangingPunct="1">
              <a:lnSpc>
                <a:spcPct val="100000"/>
              </a:lnSpc>
              <a:spcBef>
                <a:spcPts val="0"/>
              </a:spcBef>
              <a:spcAft>
                <a:spcPts val="0"/>
              </a:spcAft>
              <a:buClrTx/>
              <a:buSzTx/>
              <a:buFontTx/>
              <a:buNone/>
              <a:tabLst/>
              <a:defRPr/>
            </a:pPr>
            <a:r>
              <a:rPr lang="en-US" sz="2400" dirty="0"/>
              <a:t>Special assessments for the reconstruction on Hennepin Ave will not be levied in 2024, so interest rates are not yet known.  We anticipate the finance department calculating those interest rates in December 2025.</a:t>
            </a:r>
          </a:p>
          <a:p>
            <a:pPr marL="158750" marR="0" lvl="0" indent="0" algn="l" defTabSz="685800" rtl="0" eaLnBrk="1" fontAlgn="auto" latinLnBrk="0" hangingPunct="1">
              <a:lnSpc>
                <a:spcPct val="100000"/>
              </a:lnSpc>
              <a:spcBef>
                <a:spcPts val="0"/>
              </a:spcBef>
              <a:spcAft>
                <a:spcPts val="0"/>
              </a:spcAft>
              <a:buClrTx/>
              <a:buSzTx/>
              <a:buFontTx/>
              <a:buNone/>
              <a:tabLst/>
              <a:defRPr/>
            </a:pPr>
            <a:endParaRPr lang="en-US" sz="2400" dirty="0"/>
          </a:p>
        </p:txBody>
      </p:sp>
      <p:sp>
        <p:nvSpPr>
          <p:cNvPr id="4" name="Slide Number Placeholder 3"/>
          <p:cNvSpPr>
            <a:spLocks noGrp="1"/>
          </p:cNvSpPr>
          <p:nvPr>
            <p:ph type="sldNum" sz="quarter" idx="5"/>
          </p:nvPr>
        </p:nvSpPr>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fld id="{4A45B47B-468D-4A15-A54B-606518CDEC54}" type="slidenum">
              <a:rPr kumimoji="0" lang="en-US" sz="1400" b="0" i="0" u="none" strike="noStrike" kern="0" cap="none" spc="0" normalizeH="0" baseline="0" noProof="0" smtClean="0">
                <a:ln>
                  <a:noFill/>
                </a:ln>
                <a:solidFill>
                  <a:srgbClr val="000000"/>
                </a:solidFill>
                <a:effectLst/>
                <a:uLnTx/>
                <a:uFillTx/>
                <a:latin typeface="Arial"/>
                <a:cs typeface="Arial"/>
                <a:sym typeface="Arial"/>
              </a:rPr>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t>19</a:t>
            </a:fld>
            <a:endParaRPr kumimoji="0" lang="en-US" sz="1400" b="0" i="0" u="none" strike="noStrike" kern="0" cap="none" spc="0" normalizeH="0" baseline="0" noProof="0" dirty="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val="394412522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limits of the reconstruction are from Lake St – Franklin Ave.</a:t>
            </a:r>
          </a:p>
        </p:txBody>
      </p:sp>
      <p:sp>
        <p:nvSpPr>
          <p:cNvPr id="4" name="Slide Number Placeholder 3"/>
          <p:cNvSpPr>
            <a:spLocks noGrp="1"/>
          </p:cNvSpPr>
          <p:nvPr>
            <p:ph type="sldNum" sz="quarter" idx="5"/>
          </p:nvPr>
        </p:nvSpPr>
        <p:spPr/>
        <p:txBody>
          <a:bodyPr/>
          <a:lstStyle/>
          <a:p>
            <a:fld id="{7B4334FC-87AC-4B1B-AAA8-BE9BC6608BBC}" type="slidenum">
              <a:rPr lang="en-US" smtClean="0"/>
              <a:t>2</a:t>
            </a:fld>
            <a:endParaRPr lang="en-US" dirty="0"/>
          </a:p>
        </p:txBody>
      </p:sp>
    </p:spTree>
    <p:extLst>
      <p:ext uri="{BB962C8B-B14F-4D97-AF65-F5344CB8AC3E}">
        <p14:creationId xmlns:p14="http://schemas.microsoft.com/office/powerpoint/2010/main" val="232531256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457200" marR="0" lvl="0" indent="-457200" algn="l" defTabSz="914400" rtl="0" eaLnBrk="1" fontAlgn="auto" latinLnBrk="0" hangingPunct="1">
              <a:lnSpc>
                <a:spcPct val="100000"/>
              </a:lnSpc>
              <a:spcBef>
                <a:spcPts val="0"/>
              </a:spcBef>
              <a:spcAft>
                <a:spcPts val="0"/>
              </a:spcAft>
              <a:buClrTx/>
              <a:buSzTx/>
              <a:buFontTx/>
              <a:buChar char="-"/>
              <a:tabLst/>
              <a:defRPr/>
            </a:pPr>
            <a:r>
              <a:rPr lang="en-US" sz="3200" dirty="0"/>
              <a:t>Using the sample assessment calculation previously shown, (advance 1) </a:t>
            </a:r>
          </a:p>
          <a:p>
            <a:pPr marL="457200" marR="0" lvl="0" indent="-457200" algn="l" defTabSz="914400" rtl="0" eaLnBrk="1" fontAlgn="auto" latinLnBrk="0" hangingPunct="1">
              <a:lnSpc>
                <a:spcPct val="100000"/>
              </a:lnSpc>
              <a:spcBef>
                <a:spcPts val="0"/>
              </a:spcBef>
              <a:spcAft>
                <a:spcPts val="0"/>
              </a:spcAft>
              <a:buClrTx/>
              <a:buSzTx/>
              <a:buFontTx/>
              <a:buChar char="-"/>
              <a:tabLst/>
              <a:defRPr/>
            </a:pPr>
            <a:r>
              <a:rPr lang="en-US" sz="3200" dirty="0"/>
              <a:t>divided up over </a:t>
            </a:r>
            <a:r>
              <a:rPr lang="en-US" sz="3200" b="1" dirty="0"/>
              <a:t>20 years </a:t>
            </a:r>
            <a:r>
              <a:rPr lang="en-US" sz="3200" dirty="0"/>
              <a:t>would result in an annual principal payment of </a:t>
            </a:r>
            <a:r>
              <a:rPr lang="en-US" sz="3200" b="1" dirty="0"/>
              <a:t>$237.50. (advance 1)</a:t>
            </a:r>
          </a:p>
          <a:p>
            <a:pPr marL="457200" marR="0" lvl="0" indent="-457200" algn="l" defTabSz="914400" rtl="0" eaLnBrk="1" fontAlgn="auto" latinLnBrk="0" hangingPunct="1">
              <a:lnSpc>
                <a:spcPct val="100000"/>
              </a:lnSpc>
              <a:spcBef>
                <a:spcPts val="0"/>
              </a:spcBef>
              <a:spcAft>
                <a:spcPts val="0"/>
              </a:spcAft>
              <a:buClrTx/>
              <a:buSzTx/>
              <a:buFontTx/>
              <a:buChar char="-"/>
              <a:tabLst/>
              <a:defRPr/>
            </a:pPr>
            <a:r>
              <a:rPr lang="en-US" sz="3200" dirty="0"/>
              <a:t>Adding in simple interest (advance 1) </a:t>
            </a:r>
          </a:p>
          <a:p>
            <a:pPr marL="457200" marR="0" lvl="0" indent="-457200" algn="l" defTabSz="914400" rtl="0" eaLnBrk="1" fontAlgn="auto" latinLnBrk="0" hangingPunct="1">
              <a:lnSpc>
                <a:spcPct val="100000"/>
              </a:lnSpc>
              <a:spcBef>
                <a:spcPts val="0"/>
              </a:spcBef>
              <a:spcAft>
                <a:spcPts val="0"/>
              </a:spcAft>
              <a:buClrTx/>
              <a:buSzTx/>
              <a:buFontTx/>
              <a:buChar char="-"/>
              <a:tabLst/>
              <a:defRPr/>
            </a:pPr>
            <a:r>
              <a:rPr lang="en-US" sz="3200" dirty="0"/>
              <a:t>would bring the first annual payment to approximately </a:t>
            </a:r>
            <a:r>
              <a:rPr lang="en-US" sz="3200" b="1" dirty="0"/>
              <a:t>$465, </a:t>
            </a:r>
            <a:r>
              <a:rPr lang="en-US" sz="3200" b="0" dirty="0"/>
              <a:t>each year the amount will decrease, until the last annual payment of approximately $250. </a:t>
            </a:r>
            <a:r>
              <a:rPr lang="en-US" sz="3200" b="1" dirty="0"/>
              <a:t>(advance 1).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3200" b="1" dirty="0"/>
          </a:p>
        </p:txBody>
      </p:sp>
      <p:sp>
        <p:nvSpPr>
          <p:cNvPr id="4" name="Slide Number Placeholder 3"/>
          <p:cNvSpPr>
            <a:spLocks noGrp="1"/>
          </p:cNvSpPr>
          <p:nvPr>
            <p:ph type="sldNum" sz="quarter" idx="5"/>
          </p:nvPr>
        </p:nvSpPr>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fld id="{4A45B47B-468D-4A15-A54B-606518CDEC54}" type="slidenum">
              <a:rPr kumimoji="0" lang="en-US" sz="1400" b="0" i="0" u="none" strike="noStrike" kern="0" cap="none" spc="0" normalizeH="0" baseline="0" noProof="0" smtClean="0">
                <a:ln>
                  <a:noFill/>
                </a:ln>
                <a:solidFill>
                  <a:srgbClr val="000000"/>
                </a:solidFill>
                <a:effectLst/>
                <a:uLnTx/>
                <a:uFillTx/>
                <a:latin typeface="Arial"/>
                <a:cs typeface="Arial"/>
                <a:sym typeface="Arial"/>
              </a:rPr>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t>20</a:t>
            </a:fld>
            <a:endParaRPr kumimoji="0" lang="en-US" sz="1400" b="0" i="0" u="none" strike="noStrike" kern="0" cap="none" spc="0" normalizeH="0" baseline="0" noProof="0" dirty="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val="427822340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fld id="{4A45B47B-468D-4A15-A54B-606518CDEC54}" type="slidenum">
              <a:rPr kumimoji="0" lang="en-US" sz="1400" b="0" i="0" u="none" strike="noStrike" kern="0" cap="none" spc="0" normalizeH="0" baseline="0" noProof="0" smtClean="0">
                <a:ln>
                  <a:noFill/>
                </a:ln>
                <a:solidFill>
                  <a:srgbClr val="000000"/>
                </a:solidFill>
                <a:effectLst/>
                <a:uLnTx/>
                <a:uFillTx/>
                <a:latin typeface="Arial"/>
                <a:cs typeface="Arial"/>
                <a:sym typeface="Arial"/>
              </a:rPr>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t>21</a:t>
            </a:fld>
            <a:endParaRPr kumimoji="0" lang="en-US" sz="1400" b="0" i="0" u="none" strike="noStrike" kern="0" cap="none" spc="0" normalizeH="0" baseline="0" noProof="0" dirty="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val="343693541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2400" dirty="0"/>
              <a:t>If you wish to prepay the assessment to avoid paying interest, you can request a prepay invoice by contacting the special assessment office. Note that you must pay in full.  We do not accept partial payment.</a:t>
            </a:r>
          </a:p>
          <a:p>
            <a:pPr marL="0" marR="0" lvl="0" indent="0" algn="l" defTabSz="685800" rtl="0" eaLnBrk="1" fontAlgn="auto" latinLnBrk="0" hangingPunct="1">
              <a:lnSpc>
                <a:spcPct val="100000"/>
              </a:lnSpc>
              <a:spcBef>
                <a:spcPts val="0"/>
              </a:spcBef>
              <a:spcAft>
                <a:spcPts val="0"/>
              </a:spcAft>
              <a:buClrTx/>
              <a:buSzTx/>
              <a:buFontTx/>
              <a:buNone/>
              <a:tabLst/>
              <a:defRPr/>
            </a:pPr>
            <a:endParaRPr lang="en-US" sz="2400" dirty="0"/>
          </a:p>
          <a:p>
            <a:pPr marL="158750" indent="0">
              <a:buNone/>
            </a:pPr>
            <a:r>
              <a:rPr lang="en-US" sz="2400" dirty="0"/>
              <a:t>Request a prepay invoice by emailing the special assessment office at </a:t>
            </a:r>
            <a:r>
              <a:rPr lang="en-US" sz="2400" b="1" dirty="0"/>
              <a:t>pwspecialassessments@minneapolismn.gov. </a:t>
            </a:r>
            <a:r>
              <a:rPr lang="en-US" sz="2400" dirty="0"/>
              <a:t>Or you can call </a:t>
            </a:r>
            <a:r>
              <a:rPr lang="en-US" sz="2400" b="1" dirty="0"/>
              <a:t>612-673-2401</a:t>
            </a:r>
            <a:r>
              <a:rPr lang="en-US" sz="2400" dirty="0"/>
              <a:t> and leave a message. Your public hearing notice also lists this contact information.</a:t>
            </a:r>
          </a:p>
        </p:txBody>
      </p:sp>
      <p:sp>
        <p:nvSpPr>
          <p:cNvPr id="4" name="Slide Number Placeholder 3"/>
          <p:cNvSpPr>
            <a:spLocks noGrp="1"/>
          </p:cNvSpPr>
          <p:nvPr>
            <p:ph type="sldNum" sz="quarter" idx="5"/>
          </p:nvPr>
        </p:nvSpPr>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fld id="{4A45B47B-468D-4A15-A54B-606518CDEC54}" type="slidenum">
              <a:rPr kumimoji="0" lang="en-US" sz="1400" b="0" i="0" u="none" strike="noStrike" kern="0" cap="none" spc="0" normalizeH="0" baseline="0" noProof="0" smtClean="0">
                <a:ln>
                  <a:noFill/>
                </a:ln>
                <a:solidFill>
                  <a:srgbClr val="000000"/>
                </a:solidFill>
                <a:effectLst/>
                <a:uLnTx/>
                <a:uFillTx/>
                <a:latin typeface="Arial"/>
                <a:cs typeface="Arial"/>
                <a:sym typeface="Arial"/>
              </a:rPr>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t>22</a:t>
            </a:fld>
            <a:endParaRPr kumimoji="0" lang="en-US" sz="1400" b="0" i="0" u="none" strike="noStrike" kern="0" cap="none" spc="0" normalizeH="0" baseline="0" noProof="0" dirty="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val="56844463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marR="0" lvl="0" indent="0" algn="l" defTabSz="685800" rtl="0" eaLnBrk="1" fontAlgn="auto" latinLnBrk="0" hangingPunct="1">
              <a:lnSpc>
                <a:spcPct val="100000"/>
              </a:lnSpc>
              <a:spcBef>
                <a:spcPts val="0"/>
              </a:spcBef>
              <a:spcAft>
                <a:spcPts val="0"/>
              </a:spcAft>
              <a:buClrTx/>
              <a:buSzTx/>
              <a:buFontTx/>
              <a:buNone/>
              <a:tabLst/>
              <a:defRPr/>
            </a:pPr>
            <a:r>
              <a:rPr lang="en-US" sz="2400" dirty="0"/>
              <a:t>If you do not prepay the assessment, you can still pay off the remaining balance at any time during the assessment to avoid paying some of the interest.  </a:t>
            </a:r>
          </a:p>
          <a:p>
            <a:pPr marL="158750" marR="0" lvl="0" indent="0" algn="l" defTabSz="685800" rtl="0" eaLnBrk="1" fontAlgn="auto" latinLnBrk="0" hangingPunct="1">
              <a:lnSpc>
                <a:spcPct val="100000"/>
              </a:lnSpc>
              <a:spcBef>
                <a:spcPts val="0"/>
              </a:spcBef>
              <a:spcAft>
                <a:spcPts val="0"/>
              </a:spcAft>
              <a:buClrTx/>
              <a:buSzTx/>
              <a:buFontTx/>
              <a:buNone/>
              <a:tabLst/>
              <a:defRPr/>
            </a:pPr>
            <a:endParaRPr lang="en-US" sz="2400" dirty="0"/>
          </a:p>
          <a:p>
            <a:pPr marL="158750" marR="0" lvl="0" indent="0" algn="l" defTabSz="685800" rtl="0" eaLnBrk="1" fontAlgn="auto" latinLnBrk="0" hangingPunct="1">
              <a:lnSpc>
                <a:spcPct val="100000"/>
              </a:lnSpc>
              <a:spcBef>
                <a:spcPts val="0"/>
              </a:spcBef>
              <a:spcAft>
                <a:spcPts val="0"/>
              </a:spcAft>
              <a:buClrTx/>
              <a:buSzTx/>
              <a:buFontTx/>
              <a:buNone/>
              <a:tabLst/>
              <a:defRPr/>
            </a:pPr>
            <a:r>
              <a:rPr lang="en-US" sz="2400" dirty="0"/>
              <a:t>To get the payoff amount, you can contact the special assessment office.</a:t>
            </a:r>
          </a:p>
          <a:p>
            <a:pPr marL="158750" indent="0">
              <a:buNone/>
            </a:pPr>
            <a:endParaRPr lang="en-US" sz="2400" dirty="0"/>
          </a:p>
        </p:txBody>
      </p:sp>
      <p:sp>
        <p:nvSpPr>
          <p:cNvPr id="4" name="Slide Number Placeholder 3"/>
          <p:cNvSpPr>
            <a:spLocks noGrp="1"/>
          </p:cNvSpPr>
          <p:nvPr>
            <p:ph type="sldNum" sz="quarter" idx="5"/>
          </p:nvPr>
        </p:nvSpPr>
        <p:spPr/>
        <p:txBody>
          <a:bodyPr/>
          <a:lstStyle/>
          <a:p>
            <a:fld id="{4A45B47B-468D-4A15-A54B-606518CDEC54}" type="slidenum">
              <a:rPr lang="en-US" smtClean="0"/>
              <a:t>23</a:t>
            </a:fld>
            <a:endParaRPr lang="en-US" dirty="0"/>
          </a:p>
        </p:txBody>
      </p:sp>
    </p:spTree>
    <p:extLst>
      <p:ext uri="{BB962C8B-B14F-4D97-AF65-F5344CB8AC3E}">
        <p14:creationId xmlns:p14="http://schemas.microsoft.com/office/powerpoint/2010/main" val="236283059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sz="2000" dirty="0"/>
              <a:t>There is a deferment option available to:</a:t>
            </a:r>
          </a:p>
          <a:p>
            <a:pPr marL="342900" indent="-342900">
              <a:buFont typeface="Arial" panose="020B0604020202020204" pitchFamily="34" charset="0"/>
              <a:buChar char="•"/>
            </a:pPr>
            <a:r>
              <a:rPr lang="en-US" sz="2000" dirty="0"/>
              <a:t>Seniors 65 and older</a:t>
            </a:r>
          </a:p>
          <a:p>
            <a:pPr marL="342900" indent="-342900">
              <a:buFont typeface="Arial" panose="020B0604020202020204" pitchFamily="34" charset="0"/>
              <a:buChar char="•"/>
            </a:pPr>
            <a:r>
              <a:rPr lang="en-US" sz="2000" dirty="0"/>
              <a:t>People with permanent and total disability</a:t>
            </a:r>
          </a:p>
          <a:p>
            <a:pPr marL="342900" indent="-342900">
              <a:buFont typeface="Arial" panose="020B0604020202020204" pitchFamily="34" charset="0"/>
              <a:buChar char="•"/>
            </a:pPr>
            <a:r>
              <a:rPr lang="en-US" sz="2000" dirty="0"/>
              <a:t>And certain military personnel.  </a:t>
            </a:r>
          </a:p>
          <a:p>
            <a:endParaRPr lang="en-US" sz="2000" dirty="0"/>
          </a:p>
          <a:p>
            <a:r>
              <a:rPr lang="en-US" sz="2000" dirty="0"/>
              <a:t>To qualify for this program:</a:t>
            </a:r>
          </a:p>
          <a:p>
            <a:pPr marL="342900" indent="-342900">
              <a:buFont typeface="Arial" panose="020B0604020202020204" pitchFamily="34" charset="0"/>
              <a:buChar char="•"/>
            </a:pPr>
            <a:r>
              <a:rPr lang="en-US" sz="2000" dirty="0"/>
              <a:t>the property must be homesteaded </a:t>
            </a:r>
          </a:p>
          <a:p>
            <a:pPr marL="342900" indent="-342900">
              <a:buFont typeface="Arial" panose="020B0604020202020204" pitchFamily="34" charset="0"/>
              <a:buChar char="•"/>
            </a:pPr>
            <a:r>
              <a:rPr lang="en-US" sz="2000" dirty="0"/>
              <a:t>and the assessment must be $750 or more</a:t>
            </a:r>
          </a:p>
          <a:p>
            <a:pPr marL="342900" indent="-342900">
              <a:buFont typeface="Arial" panose="020B0604020202020204" pitchFamily="34" charset="0"/>
              <a:buChar char="•"/>
            </a:pPr>
            <a:endParaRPr lang="en-US" sz="2000" dirty="0"/>
          </a:p>
          <a:p>
            <a:r>
              <a:rPr lang="en-US" sz="2000" dirty="0"/>
              <a:t>Please note that this only defers the payment until some point in the future.  It does not reduce or cancel the assessment.  </a:t>
            </a:r>
          </a:p>
          <a:p>
            <a:endParaRPr lang="en-US" sz="2000" dirty="0"/>
          </a:p>
          <a:p>
            <a:r>
              <a:rPr lang="en-US" sz="2000" dirty="0"/>
              <a:t>The amount is added to your property taxes and continues to accrue interest until the property is sold, or changes homestead status. </a:t>
            </a:r>
          </a:p>
          <a:p>
            <a:endParaRPr lang="en-US" sz="2000" dirty="0"/>
          </a:p>
          <a:p>
            <a:r>
              <a:rPr lang="en-US" sz="2000" dirty="0"/>
              <a:t>For more information on this program, please contact the Special assessment office. </a:t>
            </a:r>
          </a:p>
        </p:txBody>
      </p:sp>
      <p:sp>
        <p:nvSpPr>
          <p:cNvPr id="4" name="Slide Number Placeholder 3"/>
          <p:cNvSpPr>
            <a:spLocks noGrp="1"/>
          </p:cNvSpPr>
          <p:nvPr>
            <p:ph type="sldNum" sz="quarter" idx="5"/>
          </p:nvPr>
        </p:nvSpPr>
        <p:spPr/>
        <p:txBody>
          <a:bodyPr/>
          <a:lstStyle/>
          <a:p>
            <a:fld id="{4A45B47B-468D-4A15-A54B-606518CDEC54}" type="slidenum">
              <a:rPr lang="en-US" smtClean="0"/>
              <a:t>24</a:t>
            </a:fld>
            <a:endParaRPr lang="en-US" dirty="0"/>
          </a:p>
        </p:txBody>
      </p:sp>
    </p:spTree>
    <p:extLst>
      <p:ext uri="{BB962C8B-B14F-4D97-AF65-F5344CB8AC3E}">
        <p14:creationId xmlns:p14="http://schemas.microsoft.com/office/powerpoint/2010/main" val="14163763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fld id="{4A45B47B-468D-4A15-A54B-606518CDEC54}" type="slidenum">
              <a:rPr kumimoji="0" lang="en-US" sz="1400" b="0" i="0" u="none" strike="noStrike" kern="0" cap="none" spc="0" normalizeH="0" baseline="0" noProof="0" smtClean="0">
                <a:ln>
                  <a:noFill/>
                </a:ln>
                <a:solidFill>
                  <a:srgbClr val="000000"/>
                </a:solidFill>
                <a:effectLst/>
                <a:uLnTx/>
                <a:uFillTx/>
                <a:latin typeface="Arial"/>
                <a:cs typeface="Arial"/>
                <a:sym typeface="Arial"/>
              </a:rPr>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t>25</a:t>
            </a:fld>
            <a:endParaRPr kumimoji="0" lang="en-US" sz="1400" b="0" i="0" u="none" strike="noStrike" kern="0" cap="none" spc="0" normalizeH="0" baseline="0" noProof="0" dirty="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val="98825986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marR="0" lvl="0" indent="0" algn="l" defTabSz="685800" rtl="0" eaLnBrk="1" fontAlgn="auto" latinLnBrk="0" hangingPunct="1">
              <a:lnSpc>
                <a:spcPct val="100000"/>
              </a:lnSpc>
              <a:spcBef>
                <a:spcPts val="0"/>
              </a:spcBef>
              <a:spcAft>
                <a:spcPts val="0"/>
              </a:spcAft>
              <a:buClrTx/>
              <a:buSzTx/>
              <a:buFontTx/>
              <a:buNone/>
              <a:tabLst/>
              <a:defRPr/>
            </a:pPr>
            <a:r>
              <a:rPr lang="en-US" sz="2400" dirty="0"/>
              <a:t>We’ll hold a public hearing to allow for public comment on this proposed project. </a:t>
            </a:r>
          </a:p>
          <a:p>
            <a:pPr marL="158750" marR="0" lvl="0" indent="0" algn="l" defTabSz="685800" rtl="0" eaLnBrk="1" fontAlgn="auto" latinLnBrk="0" hangingPunct="1">
              <a:lnSpc>
                <a:spcPct val="100000"/>
              </a:lnSpc>
              <a:spcBef>
                <a:spcPts val="0"/>
              </a:spcBef>
              <a:spcAft>
                <a:spcPts val="0"/>
              </a:spcAft>
              <a:buClrTx/>
              <a:buSzTx/>
              <a:buFontTx/>
              <a:buNone/>
              <a:tabLst/>
              <a:defRPr/>
            </a:pPr>
            <a:endParaRPr lang="en-US" sz="2400" dirty="0"/>
          </a:p>
          <a:p>
            <a:pPr marL="158750" indent="0">
              <a:buNone/>
            </a:pPr>
            <a:r>
              <a:rPr lang="en-US" sz="2400" dirty="0"/>
              <a:t>Your public hearing notice lists the date and time of the hearing.</a:t>
            </a:r>
          </a:p>
          <a:p>
            <a:pPr marL="158750" marR="0" lvl="0" indent="0" algn="l" defTabSz="685800" rtl="0" eaLnBrk="1" fontAlgn="auto" latinLnBrk="0" hangingPunct="1">
              <a:lnSpc>
                <a:spcPct val="100000"/>
              </a:lnSpc>
              <a:spcBef>
                <a:spcPts val="0"/>
              </a:spcBef>
              <a:spcAft>
                <a:spcPts val="0"/>
              </a:spcAft>
              <a:buClrTx/>
              <a:buSzTx/>
              <a:buFontTx/>
              <a:buNone/>
              <a:tabLst/>
              <a:defRPr/>
            </a:pPr>
            <a:endParaRPr lang="en-US" sz="2400" dirty="0"/>
          </a:p>
          <a:p>
            <a:pPr marL="158750" marR="0" lvl="0" indent="0" algn="l" defTabSz="685800" rtl="0" eaLnBrk="1" fontAlgn="auto" latinLnBrk="0" hangingPunct="1">
              <a:lnSpc>
                <a:spcPct val="100000"/>
              </a:lnSpc>
              <a:spcBef>
                <a:spcPts val="0"/>
              </a:spcBef>
              <a:spcAft>
                <a:spcPts val="0"/>
              </a:spcAft>
              <a:buClrTx/>
              <a:buSzTx/>
              <a:buFontTx/>
              <a:buNone/>
              <a:tabLst/>
              <a:defRPr/>
            </a:pPr>
            <a:r>
              <a:rPr lang="en-US" sz="2400" dirty="0"/>
              <a:t>To learn ways to take part in the public hearing, visit </a:t>
            </a:r>
            <a:r>
              <a:rPr lang="en-US" sz="2400" b="1" dirty="0">
                <a:hlinkClick r:id="rId3"/>
              </a:rPr>
              <a:t>minneapolismn.gov/government/meetings</a:t>
            </a:r>
            <a:r>
              <a:rPr lang="en-US" sz="2400" b="1" dirty="0"/>
              <a:t>. </a:t>
            </a:r>
            <a:r>
              <a:rPr lang="en-US" sz="4000" kern="1200" dirty="0">
                <a:solidFill>
                  <a:schemeClr val="tx1"/>
                </a:solidFill>
                <a:latin typeface="+mn-lt"/>
                <a:ea typeface="+mn-ea"/>
                <a:cs typeface="+mn-cs"/>
              </a:rPr>
              <a:t>You are not required to take part in the public hearing.</a:t>
            </a:r>
            <a:endParaRPr lang="en-US" sz="2400" dirty="0"/>
          </a:p>
          <a:p>
            <a:pPr marL="158750" indent="0">
              <a:buNone/>
            </a:pPr>
            <a:endParaRPr lang="en-US" sz="2400" dirty="0"/>
          </a:p>
        </p:txBody>
      </p:sp>
      <p:sp>
        <p:nvSpPr>
          <p:cNvPr id="4" name="Slide Number Placeholder 3"/>
          <p:cNvSpPr>
            <a:spLocks noGrp="1"/>
          </p:cNvSpPr>
          <p:nvPr>
            <p:ph type="sldNum" sz="quarter" idx="5"/>
          </p:nvPr>
        </p:nvSpPr>
        <p:spPr/>
        <p:txBody>
          <a:bodyPr/>
          <a:lstStyle/>
          <a:p>
            <a:fld id="{4A45B47B-468D-4A15-A54B-606518CDEC54}" type="slidenum">
              <a:rPr lang="en-US" smtClean="0"/>
              <a:t>26</a:t>
            </a:fld>
            <a:endParaRPr lang="en-US" dirty="0"/>
          </a:p>
        </p:txBody>
      </p:sp>
    </p:spTree>
    <p:extLst>
      <p:ext uri="{BB962C8B-B14F-4D97-AF65-F5344CB8AC3E}">
        <p14:creationId xmlns:p14="http://schemas.microsoft.com/office/powerpoint/2010/main" val="371579556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r>
              <a:rPr lang="en-US" sz="2400" dirty="0"/>
              <a:t>If you wish to object to the assessment, you may: </a:t>
            </a:r>
          </a:p>
          <a:p>
            <a:pPr marL="501650" indent="-342900">
              <a:buFont typeface="Arial" panose="020B0604020202020204" pitchFamily="34" charset="0"/>
              <a:buChar char="•"/>
            </a:pPr>
            <a:r>
              <a:rPr lang="en-US" sz="2400" dirty="0"/>
              <a:t>Appear in person</a:t>
            </a:r>
          </a:p>
          <a:p>
            <a:pPr marL="501650" indent="-342900">
              <a:buFont typeface="Arial" panose="020B0604020202020204" pitchFamily="34" charset="0"/>
              <a:buChar char="•"/>
            </a:pPr>
            <a:r>
              <a:rPr lang="en-US" sz="2400" dirty="0"/>
              <a:t>Write a letter and send it to the City Clerk’s office</a:t>
            </a:r>
          </a:p>
          <a:p>
            <a:pPr marL="501650" indent="-342900">
              <a:buFont typeface="Arial" panose="020B0604020202020204" pitchFamily="34" charset="0"/>
              <a:buChar char="•"/>
            </a:pPr>
            <a:r>
              <a:rPr lang="en-US" sz="2400" dirty="0"/>
              <a:t>or Email the City Clerk at councilcomment@minneapolismn.gov</a:t>
            </a:r>
          </a:p>
          <a:p>
            <a:pPr marL="158750" indent="0">
              <a:buNone/>
            </a:pPr>
            <a:endParaRPr lang="en-US" sz="2400" dirty="0"/>
          </a:p>
          <a:p>
            <a:pPr marL="158750" indent="0">
              <a:buNone/>
            </a:pPr>
            <a:r>
              <a:rPr lang="en-US" sz="2400" dirty="0"/>
              <a:t>We must receive your written objection no later than the date and time of the public hearing. </a:t>
            </a:r>
            <a:r>
              <a:rPr lang="en-US" sz="2400" b="1" dirty="0"/>
              <a:t>Note</a:t>
            </a:r>
            <a:r>
              <a:rPr lang="en-US" sz="2400" dirty="0"/>
              <a:t> that contesting using any of these options preserves your right to appeal to district court.</a:t>
            </a:r>
          </a:p>
          <a:p>
            <a:pPr marL="158750" indent="0">
              <a:buNone/>
            </a:pPr>
            <a:endParaRPr lang="en-US" sz="2400" dirty="0"/>
          </a:p>
        </p:txBody>
      </p:sp>
      <p:sp>
        <p:nvSpPr>
          <p:cNvPr id="4" name="Slide Number Placeholder 3"/>
          <p:cNvSpPr>
            <a:spLocks noGrp="1"/>
          </p:cNvSpPr>
          <p:nvPr>
            <p:ph type="sldNum" sz="quarter" idx="5"/>
          </p:nvPr>
        </p:nvSpPr>
        <p:spPr/>
        <p:txBody>
          <a:bodyPr/>
          <a:lstStyle/>
          <a:p>
            <a:fld id="{4A45B47B-468D-4A15-A54B-606518CDEC54}" type="slidenum">
              <a:rPr lang="en-US" smtClean="0"/>
              <a:t>27</a:t>
            </a:fld>
            <a:endParaRPr lang="en-US" dirty="0"/>
          </a:p>
        </p:txBody>
      </p:sp>
    </p:spTree>
    <p:extLst>
      <p:ext uri="{BB962C8B-B14F-4D97-AF65-F5344CB8AC3E}">
        <p14:creationId xmlns:p14="http://schemas.microsoft.com/office/powerpoint/2010/main" val="370537650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fld id="{4A45B47B-468D-4A15-A54B-606518CDEC54}" type="slidenum">
              <a:rPr kumimoji="0" lang="en-US" sz="1400" b="0" i="0" u="none" strike="noStrike" kern="0" cap="none" spc="0" normalizeH="0" baseline="0" noProof="0" smtClean="0">
                <a:ln>
                  <a:noFill/>
                </a:ln>
                <a:solidFill>
                  <a:srgbClr val="000000"/>
                </a:solidFill>
                <a:effectLst/>
                <a:uLnTx/>
                <a:uFillTx/>
                <a:latin typeface="Arial"/>
                <a:cs typeface="Arial"/>
                <a:sym typeface="Arial"/>
              </a:rPr>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t>28</a:t>
            </a:fld>
            <a:endParaRPr kumimoji="0" lang="en-US" sz="1400" b="0" i="0" u="none" strike="noStrike" kern="0" cap="none" spc="0" normalizeH="0" baseline="0" noProof="0" dirty="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val="83574336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sz="2000" dirty="0"/>
              <a:t>If you have general questions about the assessment process, or questions specific to your property's assessment, please email the Special Assessment Office at </a:t>
            </a:r>
            <a:r>
              <a:rPr lang="en-US" sz="2000" b="1" dirty="0"/>
              <a:t>pwspecialassessments@minneapolismn.gov </a:t>
            </a:r>
            <a:r>
              <a:rPr lang="en-US" sz="2000" dirty="0"/>
              <a:t>for more information.  </a:t>
            </a:r>
          </a:p>
          <a:p>
            <a:endParaRPr lang="en-US" sz="2000" dirty="0"/>
          </a:p>
          <a:p>
            <a:r>
              <a:rPr lang="en-US" sz="2000" dirty="0"/>
              <a:t>You can also call the </a:t>
            </a:r>
            <a:r>
              <a:rPr lang="en-US" sz="2000" b="1" dirty="0"/>
              <a:t>Special Assessment Office at 612-673-2401 </a:t>
            </a:r>
            <a:r>
              <a:rPr lang="en-US" sz="2000" dirty="0"/>
              <a:t>and leave a voicemail.  Staff will return your call as soon as possible.</a:t>
            </a:r>
          </a:p>
          <a:p>
            <a:endParaRPr lang="en-US" sz="2000" dirty="0"/>
          </a:p>
          <a:p>
            <a:r>
              <a:rPr lang="en-US" sz="2000" dirty="0"/>
              <a:t>If you have questions related to the project, such as:</a:t>
            </a:r>
          </a:p>
          <a:p>
            <a:pPr marL="342900" indent="-342900">
              <a:buFont typeface="Arial" panose="020B0604020202020204" pitchFamily="34" charset="0"/>
              <a:buChar char="•"/>
            </a:pPr>
            <a:r>
              <a:rPr lang="en-US" sz="2000" dirty="0"/>
              <a:t>When the work will be done.</a:t>
            </a:r>
          </a:p>
          <a:p>
            <a:pPr marL="342900" indent="-342900">
              <a:buFont typeface="Arial" panose="020B0604020202020204" pitchFamily="34" charset="0"/>
              <a:buChar char="•"/>
            </a:pPr>
            <a:r>
              <a:rPr lang="en-US" sz="2000" dirty="0"/>
              <a:t>Access issues during construction.</a:t>
            </a:r>
          </a:p>
          <a:p>
            <a:pPr marL="342900" indent="-342900">
              <a:buFont typeface="Arial" panose="020B0604020202020204" pitchFamily="34" charset="0"/>
              <a:buChar char="•"/>
            </a:pPr>
            <a:r>
              <a:rPr lang="en-US" sz="2000" dirty="0"/>
              <a:t>And so on.</a:t>
            </a:r>
          </a:p>
          <a:p>
            <a:pPr marL="0" indent="0">
              <a:buFont typeface="Arial" panose="020B0604020202020204" pitchFamily="34" charset="0"/>
              <a:buNone/>
            </a:pPr>
            <a:endParaRPr lang="en-US" sz="2000" dirty="0"/>
          </a:p>
          <a:p>
            <a:r>
              <a:rPr lang="en-US" sz="2000" dirty="0"/>
              <a:t>Please contact the project manager at the number listed on this slide and in your public hearing notice letter.</a:t>
            </a:r>
          </a:p>
        </p:txBody>
      </p:sp>
      <p:sp>
        <p:nvSpPr>
          <p:cNvPr id="4" name="Slide Number Placeholder 3"/>
          <p:cNvSpPr>
            <a:spLocks noGrp="1"/>
          </p:cNvSpPr>
          <p:nvPr>
            <p:ph type="sldNum" sz="quarter" idx="5"/>
          </p:nvPr>
        </p:nvSpPr>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fld id="{4A45B47B-468D-4A15-A54B-606518CDEC54}" type="slidenum">
              <a:rPr kumimoji="0" lang="en-US" sz="1400" b="0" i="0" u="none" strike="noStrike" kern="0" cap="none" spc="0" normalizeH="0" baseline="0" noProof="0" smtClean="0">
                <a:ln>
                  <a:noFill/>
                </a:ln>
                <a:solidFill>
                  <a:srgbClr val="000000"/>
                </a:solidFill>
                <a:effectLst/>
                <a:uLnTx/>
                <a:uFillTx/>
                <a:latin typeface="Arial"/>
                <a:cs typeface="Arial"/>
                <a:sym typeface="Arial"/>
              </a:rPr>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t>29</a:t>
            </a:fld>
            <a:endParaRPr kumimoji="0" lang="en-US" sz="1400" b="0" i="0" u="none" strike="noStrike" kern="0" cap="none" spc="0" normalizeH="0" baseline="0" noProof="0" dirty="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val="77989076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B4334FC-87AC-4B1B-AAA8-BE9BC6608BBC}" type="slidenum">
              <a:rPr lang="en-US" smtClean="0"/>
              <a:t>3</a:t>
            </a:fld>
            <a:endParaRPr lang="en-US" dirty="0"/>
          </a:p>
        </p:txBody>
      </p:sp>
    </p:spTree>
    <p:extLst>
      <p:ext uri="{BB962C8B-B14F-4D97-AF65-F5344CB8AC3E}">
        <p14:creationId xmlns:p14="http://schemas.microsoft.com/office/powerpoint/2010/main" val="401054511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marR="0" lvl="0" indent="0" algn="l" defTabSz="685800" rtl="0" eaLnBrk="1" fontAlgn="auto" latinLnBrk="0" hangingPunct="1">
              <a:lnSpc>
                <a:spcPct val="100000"/>
              </a:lnSpc>
              <a:spcBef>
                <a:spcPts val="0"/>
              </a:spcBef>
              <a:spcAft>
                <a:spcPts val="0"/>
              </a:spcAft>
              <a:buClrTx/>
              <a:buSzTx/>
              <a:buFontTx/>
              <a:buNone/>
              <a:tabLst/>
              <a:defRPr/>
            </a:pPr>
            <a:r>
              <a:rPr lang="en-US" sz="2000" dirty="0"/>
              <a:t>You can find more information on the City’s special assessment webpage.</a:t>
            </a:r>
          </a:p>
          <a:p>
            <a:pPr marL="158750" marR="0" lvl="0" indent="0" algn="l" defTabSz="685800" rtl="0" eaLnBrk="1" fontAlgn="auto" latinLnBrk="0" hangingPunct="1">
              <a:lnSpc>
                <a:spcPct val="100000"/>
              </a:lnSpc>
              <a:spcBef>
                <a:spcPts val="0"/>
              </a:spcBef>
              <a:spcAft>
                <a:spcPts val="0"/>
              </a:spcAft>
              <a:buClrTx/>
              <a:buSzTx/>
              <a:buFontTx/>
              <a:buNone/>
              <a:tabLst/>
              <a:defRPr/>
            </a:pPr>
            <a:endParaRPr lang="en-US" sz="2000" dirty="0"/>
          </a:p>
          <a:p>
            <a:pPr marL="158750" marR="0" lvl="0" indent="0" algn="l" defTabSz="685800" rtl="0" eaLnBrk="1" fontAlgn="auto" latinLnBrk="0" hangingPunct="1">
              <a:lnSpc>
                <a:spcPct val="100000"/>
              </a:lnSpc>
              <a:spcBef>
                <a:spcPts val="0"/>
              </a:spcBef>
              <a:spcAft>
                <a:spcPts val="0"/>
              </a:spcAft>
              <a:buClrTx/>
              <a:buSzTx/>
              <a:buFontTx/>
              <a:buNone/>
              <a:tabLst/>
              <a:defRPr/>
            </a:pPr>
            <a:r>
              <a:rPr lang="en-US" sz="2000" dirty="0"/>
              <a:t>There is also a Common questions resource that may answer any questions you might have.</a:t>
            </a:r>
          </a:p>
          <a:p>
            <a:pPr marL="158750" marR="0" lvl="0" indent="0" algn="l" defTabSz="685800" rtl="0" eaLnBrk="1" fontAlgn="auto" latinLnBrk="0" hangingPunct="1">
              <a:lnSpc>
                <a:spcPct val="100000"/>
              </a:lnSpc>
              <a:spcBef>
                <a:spcPts val="0"/>
              </a:spcBef>
              <a:spcAft>
                <a:spcPts val="0"/>
              </a:spcAft>
              <a:buClrTx/>
              <a:buSzTx/>
              <a:buFontTx/>
              <a:buNone/>
              <a:tabLst/>
              <a:defRPr/>
            </a:pPr>
            <a:endParaRPr lang="en-US" sz="2000" dirty="0"/>
          </a:p>
          <a:p>
            <a:pPr marL="158750" marR="0" lvl="0" indent="0" algn="l" defTabSz="685800" rtl="0" eaLnBrk="1" fontAlgn="auto" latinLnBrk="0" hangingPunct="1">
              <a:lnSpc>
                <a:spcPct val="100000"/>
              </a:lnSpc>
              <a:spcBef>
                <a:spcPts val="0"/>
              </a:spcBef>
              <a:spcAft>
                <a:spcPts val="0"/>
              </a:spcAft>
              <a:buClrTx/>
              <a:buSzTx/>
              <a:buFontTx/>
              <a:buNone/>
              <a:tabLst/>
              <a:defRPr/>
            </a:pPr>
            <a:r>
              <a:rPr lang="en-US" sz="2000" dirty="0"/>
              <a:t>If you still have questions, you can contact the special assessment office.</a:t>
            </a:r>
          </a:p>
          <a:p>
            <a:pPr marL="158750" marR="0" lvl="0" indent="0" algn="l" defTabSz="685800" rtl="0" eaLnBrk="1" fontAlgn="auto" latinLnBrk="0" hangingPunct="1">
              <a:lnSpc>
                <a:spcPct val="100000"/>
              </a:lnSpc>
              <a:spcBef>
                <a:spcPts val="0"/>
              </a:spcBef>
              <a:spcAft>
                <a:spcPts val="0"/>
              </a:spcAft>
              <a:buClrTx/>
              <a:buSzTx/>
              <a:buFontTx/>
              <a:buNone/>
              <a:tabLst/>
              <a:defRPr/>
            </a:pPr>
            <a:endParaRPr lang="en-US" sz="2000" dirty="0"/>
          </a:p>
          <a:p>
            <a:pPr marL="158750" marR="0" lvl="0" indent="0" algn="l" defTabSz="685800" rtl="0" eaLnBrk="1" fontAlgn="auto" latinLnBrk="0" hangingPunct="1">
              <a:lnSpc>
                <a:spcPct val="100000"/>
              </a:lnSpc>
              <a:spcBef>
                <a:spcPts val="0"/>
              </a:spcBef>
              <a:spcAft>
                <a:spcPts val="0"/>
              </a:spcAft>
              <a:buClrTx/>
              <a:buSzTx/>
              <a:buFontTx/>
              <a:buNone/>
              <a:tabLst/>
              <a:defRPr/>
            </a:pPr>
            <a:r>
              <a:rPr lang="en-US" sz="1800">
                <a:effectLst/>
                <a:latin typeface="Calibri" panose="020F0502020204030204" pitchFamily="34" charset="0"/>
                <a:ea typeface="Calibri" panose="020F0502020204030204" pitchFamily="34" charset="0"/>
              </a:rPr>
              <a:t>That wraps up our presentation with information on the special assessments for Hennepin Avenue street reconstruction.</a:t>
            </a:r>
            <a:endParaRPr lang="en-US" sz="2000" dirty="0"/>
          </a:p>
        </p:txBody>
      </p:sp>
      <p:sp>
        <p:nvSpPr>
          <p:cNvPr id="4" name="Slide Number Placeholder 3"/>
          <p:cNvSpPr>
            <a:spLocks noGrp="1"/>
          </p:cNvSpPr>
          <p:nvPr>
            <p:ph type="sldNum" sz="quarter" idx="5"/>
          </p:nvPr>
        </p:nvSpPr>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fld id="{4A45B47B-468D-4A15-A54B-606518CDEC54}" type="slidenum">
              <a:rPr kumimoji="0" lang="en-US" sz="1400" b="0" i="0" u="none" strike="noStrike" kern="0" cap="none" spc="0" normalizeH="0" baseline="0" noProof="0" smtClean="0">
                <a:ln>
                  <a:noFill/>
                </a:ln>
                <a:solidFill>
                  <a:srgbClr val="000000"/>
                </a:solidFill>
                <a:effectLst/>
                <a:uLnTx/>
                <a:uFillTx/>
                <a:latin typeface="Arial"/>
                <a:cs typeface="Arial"/>
                <a:sym typeface="Arial"/>
              </a:rPr>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t>30</a:t>
            </a:fld>
            <a:endParaRPr kumimoji="0" lang="en-US" sz="1400" b="0" i="0" u="none" strike="noStrike" kern="0" cap="none" spc="0" normalizeH="0" baseline="0" noProof="0" dirty="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val="27503029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This portion of the presentation contains information related to the proposed street reconstruction and related  special assessments. A special assessment is a tax collected by the City for improvements or services the City provides that benefit your property.</a:t>
            </a:r>
          </a:p>
          <a:p>
            <a:pPr marL="158750" indent="0">
              <a:buNone/>
            </a:pPr>
            <a:endParaRPr lang="en-US" dirty="0"/>
          </a:p>
        </p:txBody>
      </p:sp>
      <p:sp>
        <p:nvSpPr>
          <p:cNvPr id="4" name="Slide Number Placeholder 3"/>
          <p:cNvSpPr>
            <a:spLocks noGrp="1"/>
          </p:cNvSpPr>
          <p:nvPr>
            <p:ph type="sldNum" sz="quarter" idx="5"/>
          </p:nvPr>
        </p:nvSpPr>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fld id="{4A45B47B-468D-4A15-A54B-606518CDEC54}" type="slidenum">
              <a:rPr kumimoji="0" lang="en-US" sz="1400" b="0" i="0" u="none" strike="noStrike" kern="0" cap="none" spc="0" normalizeH="0" baseline="0" noProof="0" smtClean="0">
                <a:ln>
                  <a:noFill/>
                </a:ln>
                <a:solidFill>
                  <a:srgbClr val="000000"/>
                </a:solidFill>
                <a:effectLst/>
                <a:uLnTx/>
                <a:uFillTx/>
                <a:latin typeface="Arial"/>
                <a:cs typeface="Arial"/>
                <a:sym typeface="Arial"/>
              </a:rPr>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t>4</a:t>
            </a:fld>
            <a:endParaRPr kumimoji="0" lang="en-US" sz="1400" b="0" i="0" u="none" strike="noStrike" kern="0" cap="none" spc="0" normalizeH="0" baseline="0" noProof="0" dirty="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val="165278616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r>
              <a:rPr lang="en-US" sz="1800" dirty="0"/>
              <a:t>The topics we’ll cover includes:</a:t>
            </a:r>
          </a:p>
          <a:p>
            <a:endParaRPr lang="en-US" sz="1800" dirty="0"/>
          </a:p>
          <a:p>
            <a:pPr marL="285750" indent="-285750">
              <a:buFont typeface="Arial" panose="020B0604020202020204" pitchFamily="34" charset="0"/>
              <a:buChar char="•"/>
            </a:pPr>
            <a:r>
              <a:rPr lang="en-US" sz="1800" dirty="0"/>
              <a:t>(advance 1) How assessments are calculated</a:t>
            </a:r>
          </a:p>
          <a:p>
            <a:pPr marL="285750" indent="-285750">
              <a:buFont typeface="Arial" panose="020B0604020202020204" pitchFamily="34" charset="0"/>
              <a:buChar char="•"/>
            </a:pPr>
            <a:r>
              <a:rPr lang="en-US" sz="1800" dirty="0"/>
              <a:t>(advance 1) Interest rates and the term of the assessment</a:t>
            </a:r>
          </a:p>
          <a:p>
            <a:pPr marL="285750" indent="-285750">
              <a:buFont typeface="Arial" panose="020B0604020202020204" pitchFamily="34" charset="0"/>
              <a:buChar char="•"/>
            </a:pPr>
            <a:r>
              <a:rPr lang="en-US" sz="1800" dirty="0"/>
              <a:t>(advance 1) Payment options</a:t>
            </a:r>
          </a:p>
          <a:p>
            <a:pPr marL="285750" indent="-285750">
              <a:buFont typeface="Arial" panose="020B0604020202020204" pitchFamily="34" charset="0"/>
              <a:buChar char="•"/>
            </a:pPr>
            <a:r>
              <a:rPr lang="en-US" sz="1800" dirty="0"/>
              <a:t>(advance 1) The public hearing</a:t>
            </a:r>
          </a:p>
          <a:p>
            <a:pPr marL="285750" indent="-285750">
              <a:buFont typeface="Arial" panose="020B0604020202020204" pitchFamily="34" charset="0"/>
              <a:buChar char="•"/>
            </a:pPr>
            <a:r>
              <a:rPr lang="en-US" sz="1800" dirty="0"/>
              <a:t>(advance 1) resources and contact.</a:t>
            </a:r>
          </a:p>
        </p:txBody>
      </p:sp>
      <p:sp>
        <p:nvSpPr>
          <p:cNvPr id="4" name="Slide Number Placeholder 3"/>
          <p:cNvSpPr>
            <a:spLocks noGrp="1"/>
          </p:cNvSpPr>
          <p:nvPr>
            <p:ph type="sldNum" sz="quarter" idx="5"/>
          </p:nvPr>
        </p:nvSpPr>
        <p:spPr/>
        <p:txBody>
          <a:bodyPr/>
          <a:lstStyle/>
          <a:p>
            <a:fld id="{4A45B47B-468D-4A15-A54B-606518CDEC54}" type="slidenum">
              <a:rPr lang="en-US" smtClean="0"/>
              <a:t>5</a:t>
            </a:fld>
            <a:endParaRPr lang="en-US" dirty="0"/>
          </a:p>
        </p:txBody>
      </p:sp>
    </p:spTree>
    <p:extLst>
      <p:ext uri="{BB962C8B-B14F-4D97-AF65-F5344CB8AC3E}">
        <p14:creationId xmlns:p14="http://schemas.microsoft.com/office/powerpoint/2010/main" val="175053327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fld id="{4A45B47B-468D-4A15-A54B-606518CDEC54}" type="slidenum">
              <a:rPr kumimoji="0" lang="en-US" sz="1400" b="0" i="0" u="none" strike="noStrike" kern="0" cap="none" spc="0" normalizeH="0" baseline="0" noProof="0" smtClean="0">
                <a:ln>
                  <a:noFill/>
                </a:ln>
                <a:solidFill>
                  <a:srgbClr val="000000"/>
                </a:solidFill>
                <a:effectLst/>
                <a:uLnTx/>
                <a:uFillTx/>
                <a:latin typeface="Arial"/>
                <a:cs typeface="Arial"/>
                <a:sym typeface="Arial"/>
              </a:rPr>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t>6</a:t>
            </a:fld>
            <a:endParaRPr kumimoji="0" lang="en-US" sz="1400" b="0" i="0" u="none" strike="noStrike" kern="0" cap="none" spc="0" normalizeH="0" baseline="0" noProof="0" dirty="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val="88336627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marR="0" lvl="0" indent="0" algn="l" defTabSz="685800" rtl="0" eaLnBrk="1" fontAlgn="auto" latinLnBrk="0" hangingPunct="1">
              <a:lnSpc>
                <a:spcPct val="100000"/>
              </a:lnSpc>
              <a:spcBef>
                <a:spcPts val="0"/>
              </a:spcBef>
              <a:spcAft>
                <a:spcPts val="0"/>
              </a:spcAft>
              <a:buClrTx/>
              <a:buSzTx/>
              <a:buFontTx/>
              <a:buNone/>
              <a:tabLst/>
              <a:defRPr/>
            </a:pPr>
            <a:r>
              <a:rPr lang="en-US" sz="2000" dirty="0"/>
              <a:t>We use two components to calculate special assessments for street reconstruction  projects in Minneapolis.  </a:t>
            </a:r>
          </a:p>
          <a:p>
            <a:pPr marL="158750" marR="0" lvl="0" indent="0" algn="l" defTabSz="685800" rtl="0" eaLnBrk="1" fontAlgn="auto" latinLnBrk="0" hangingPunct="1">
              <a:lnSpc>
                <a:spcPct val="100000"/>
              </a:lnSpc>
              <a:spcBef>
                <a:spcPts val="0"/>
              </a:spcBef>
              <a:spcAft>
                <a:spcPts val="0"/>
              </a:spcAft>
              <a:buClrTx/>
              <a:buSzTx/>
              <a:buFontTx/>
              <a:buNone/>
              <a:tabLst/>
              <a:defRPr/>
            </a:pPr>
            <a:endParaRPr lang="en-US" sz="2000" dirty="0"/>
          </a:p>
          <a:p>
            <a:pPr marL="158750" marR="0" lvl="0" indent="0" algn="l" defTabSz="685800" rtl="0" eaLnBrk="1" fontAlgn="auto" latinLnBrk="0" hangingPunct="1">
              <a:lnSpc>
                <a:spcPct val="100000"/>
              </a:lnSpc>
              <a:spcBef>
                <a:spcPts val="0"/>
              </a:spcBef>
              <a:spcAft>
                <a:spcPts val="0"/>
              </a:spcAft>
              <a:buClrTx/>
              <a:buSzTx/>
              <a:buFontTx/>
              <a:buNone/>
              <a:tabLst/>
              <a:defRPr/>
            </a:pPr>
            <a:r>
              <a:rPr lang="en-US" sz="2000" dirty="0"/>
              <a:t>The first component (advance once) is the influence area, or more specifically, the square footage of your property which is within the influence area of the project.  </a:t>
            </a:r>
          </a:p>
          <a:p>
            <a:pPr marL="158750" marR="0" lvl="0" indent="0" algn="l" defTabSz="685800" rtl="0" eaLnBrk="1" fontAlgn="auto" latinLnBrk="0" hangingPunct="1">
              <a:lnSpc>
                <a:spcPct val="100000"/>
              </a:lnSpc>
              <a:spcBef>
                <a:spcPts val="0"/>
              </a:spcBef>
              <a:spcAft>
                <a:spcPts val="0"/>
              </a:spcAft>
              <a:buClrTx/>
              <a:buSzTx/>
              <a:buFontTx/>
              <a:buNone/>
              <a:tabLst/>
              <a:defRPr/>
            </a:pPr>
            <a:endParaRPr lang="en-US" sz="2000" dirty="0"/>
          </a:p>
          <a:p>
            <a:pPr marL="158750" marR="0" lvl="0" indent="0" algn="l" defTabSz="685800" rtl="0" eaLnBrk="1" fontAlgn="auto" latinLnBrk="0" hangingPunct="1">
              <a:lnSpc>
                <a:spcPct val="100000"/>
              </a:lnSpc>
              <a:spcBef>
                <a:spcPts val="0"/>
              </a:spcBef>
              <a:spcAft>
                <a:spcPts val="0"/>
              </a:spcAft>
              <a:buClrTx/>
              <a:buSzTx/>
              <a:buFontTx/>
              <a:buNone/>
              <a:tabLst/>
              <a:defRPr/>
            </a:pPr>
            <a:r>
              <a:rPr lang="en-US" sz="2000" dirty="0"/>
              <a:t>The second component (advance once) is the uniform assessment rate for the proposed improvement.  </a:t>
            </a:r>
          </a:p>
        </p:txBody>
      </p:sp>
      <p:sp>
        <p:nvSpPr>
          <p:cNvPr id="4" name="Slide Number Placeholder 3"/>
          <p:cNvSpPr>
            <a:spLocks noGrp="1"/>
          </p:cNvSpPr>
          <p:nvPr>
            <p:ph type="sldNum" sz="quarter" idx="5"/>
          </p:nvPr>
        </p:nvSpPr>
        <p:spPr/>
        <p:txBody>
          <a:bodyPr/>
          <a:lstStyle/>
          <a:p>
            <a:fld id="{4A45B47B-468D-4A15-A54B-606518CDEC54}" type="slidenum">
              <a:rPr lang="en-US" smtClean="0"/>
              <a:t>7</a:t>
            </a:fld>
            <a:endParaRPr lang="en-US" dirty="0"/>
          </a:p>
        </p:txBody>
      </p:sp>
    </p:spTree>
    <p:extLst>
      <p:ext uri="{BB962C8B-B14F-4D97-AF65-F5344CB8AC3E}">
        <p14:creationId xmlns:p14="http://schemas.microsoft.com/office/powerpoint/2010/main" val="73042130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sz="2000" dirty="0"/>
              <a:t>Assessments are calculated by multiplying the influence area square footage by the uniform assessment rate.</a:t>
            </a:r>
          </a:p>
          <a:p>
            <a:endParaRPr lang="en-US" sz="2000" dirty="0"/>
          </a:p>
          <a:p>
            <a:r>
              <a:rPr lang="en-US" sz="2000" dirty="0"/>
              <a:t>We’ll explain both assessment components in more detail.</a:t>
            </a:r>
          </a:p>
          <a:p>
            <a:pPr marL="158750" indent="0">
              <a:buNone/>
            </a:pPr>
            <a:r>
              <a:rPr lang="en-US" sz="2000" dirty="0"/>
              <a:t>=</a:t>
            </a:r>
          </a:p>
        </p:txBody>
      </p:sp>
      <p:sp>
        <p:nvSpPr>
          <p:cNvPr id="4" name="Slide Number Placeholder 3"/>
          <p:cNvSpPr>
            <a:spLocks noGrp="1"/>
          </p:cNvSpPr>
          <p:nvPr>
            <p:ph type="sldNum" sz="quarter" idx="5"/>
          </p:nvPr>
        </p:nvSpPr>
        <p:spPr/>
        <p:txBody>
          <a:bodyPr/>
          <a:lstStyle/>
          <a:p>
            <a:fld id="{4A45B47B-468D-4A15-A54B-606518CDEC54}" type="slidenum">
              <a:rPr lang="en-US" smtClean="0"/>
              <a:t>8</a:t>
            </a:fld>
            <a:endParaRPr lang="en-US" dirty="0"/>
          </a:p>
        </p:txBody>
      </p:sp>
    </p:spTree>
    <p:extLst>
      <p:ext uri="{BB962C8B-B14F-4D97-AF65-F5344CB8AC3E}">
        <p14:creationId xmlns:p14="http://schemas.microsoft.com/office/powerpoint/2010/main" val="272068133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The influence area method… (advance 1 slide)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…involves bisecting the angle at each street intersection to create non-overlapping areas of influence.</a:t>
            </a:r>
          </a:p>
        </p:txBody>
      </p:sp>
      <p:sp>
        <p:nvSpPr>
          <p:cNvPr id="4" name="Slide Number Placeholder 3"/>
          <p:cNvSpPr>
            <a:spLocks noGrp="1"/>
          </p:cNvSpPr>
          <p:nvPr>
            <p:ph type="sldNum" sz="quarter" idx="5"/>
          </p:nvPr>
        </p:nvSpPr>
        <p:spPr/>
        <p:txBody>
          <a:bodyPr/>
          <a:lstStyle/>
          <a:p>
            <a:fld id="{4A45B47B-468D-4A15-A54B-606518CDEC54}" type="slidenum">
              <a:rPr lang="en-US" smtClean="0"/>
              <a:t>9</a:t>
            </a:fld>
            <a:endParaRPr lang="en-US" dirty="0"/>
          </a:p>
        </p:txBody>
      </p:sp>
    </p:spTree>
    <p:extLst>
      <p:ext uri="{BB962C8B-B14F-4D97-AF65-F5344CB8AC3E}">
        <p14:creationId xmlns:p14="http://schemas.microsoft.com/office/powerpoint/2010/main" val="280630491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lvl1pPr marL="342900" lvl="0" indent="-257175" rtl="0">
              <a:spcBef>
                <a:spcPts val="0"/>
              </a:spcBef>
              <a:spcAft>
                <a:spcPts val="0"/>
              </a:spcAft>
              <a:buSzPts val="1800"/>
              <a:buChar char="●"/>
              <a:defRPr/>
            </a:lvl1pPr>
            <a:lvl2pPr marL="685800" lvl="1" indent="-238125" rtl="0">
              <a:spcBef>
                <a:spcPts val="1200"/>
              </a:spcBef>
              <a:spcAft>
                <a:spcPts val="0"/>
              </a:spcAft>
              <a:buSzPts val="1400"/>
              <a:buChar char="○"/>
              <a:defRPr/>
            </a:lvl2pPr>
            <a:lvl3pPr marL="1028700" lvl="2" indent="-238125" rtl="0">
              <a:spcBef>
                <a:spcPts val="1200"/>
              </a:spcBef>
              <a:spcAft>
                <a:spcPts val="0"/>
              </a:spcAft>
              <a:buSzPts val="1400"/>
              <a:buChar char="■"/>
              <a:defRPr/>
            </a:lvl3pPr>
            <a:lvl4pPr marL="1371600" lvl="3" indent="-238125" rtl="0">
              <a:spcBef>
                <a:spcPts val="1200"/>
              </a:spcBef>
              <a:spcAft>
                <a:spcPts val="0"/>
              </a:spcAft>
              <a:buSzPts val="1400"/>
              <a:buChar char="●"/>
              <a:defRPr/>
            </a:lvl4pPr>
            <a:lvl5pPr marL="1714500" lvl="4" indent="-238125" rtl="0">
              <a:spcBef>
                <a:spcPts val="1200"/>
              </a:spcBef>
              <a:spcAft>
                <a:spcPts val="0"/>
              </a:spcAft>
              <a:buSzPts val="1400"/>
              <a:buChar char="○"/>
              <a:defRPr/>
            </a:lvl5pPr>
            <a:lvl6pPr marL="2057400" lvl="5" indent="-238125" rtl="0">
              <a:spcBef>
                <a:spcPts val="1200"/>
              </a:spcBef>
              <a:spcAft>
                <a:spcPts val="0"/>
              </a:spcAft>
              <a:buSzPts val="1400"/>
              <a:buChar char="■"/>
              <a:defRPr/>
            </a:lvl6pPr>
            <a:lvl7pPr marL="2400300" lvl="6" indent="-238125" rtl="0">
              <a:spcBef>
                <a:spcPts val="1200"/>
              </a:spcBef>
              <a:spcAft>
                <a:spcPts val="0"/>
              </a:spcAft>
              <a:buSzPts val="1400"/>
              <a:buChar char="●"/>
              <a:defRPr/>
            </a:lvl7pPr>
            <a:lvl8pPr marL="2743200" lvl="7" indent="-238125" rtl="0">
              <a:spcBef>
                <a:spcPts val="1200"/>
              </a:spcBef>
              <a:spcAft>
                <a:spcPts val="0"/>
              </a:spcAft>
              <a:buSzPts val="1400"/>
              <a:buChar char="○"/>
              <a:defRPr/>
            </a:lvl8pPr>
            <a:lvl9pPr marL="3086100" lvl="8" indent="-238125" rtl="0">
              <a:spcBef>
                <a:spcPts val="1200"/>
              </a:spcBef>
              <a:spcAft>
                <a:spcPts val="1200"/>
              </a:spcAft>
              <a:buSzPts val="1400"/>
              <a:buChar char="■"/>
              <a:defRPr/>
            </a:lvl9pPr>
          </a:lstStyle>
          <a:p>
            <a:endParaRPr/>
          </a:p>
        </p:txBody>
      </p:sp>
      <p:sp>
        <p:nvSpPr>
          <p:cNvPr id="19" name="Google Shape;1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1229783999"/>
      </p:ext>
    </p:extLst>
  </p:cSld>
  <p:clrMapOvr>
    <a:masterClrMapping/>
  </p:clrMapOvr>
  <mc:AlternateContent xmlns:mc="http://schemas.openxmlformats.org/markup-compatibility/2006" xmlns:p14="http://schemas.microsoft.com/office/powerpoint/2010/main">
    <mc:Choice Requires="p14">
      <p:transition spd="med" p14:dur="700" advTm="4311">
        <p:fade/>
      </p:transition>
    </mc:Choice>
    <mc:Fallback xmlns="">
      <p:transition spd="med" advTm="4311">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lank" type="blank">
  <p:cSld name="1_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900572583"/>
      </p:ext>
    </p:extLst>
  </p:cSld>
  <p:clrMapOvr>
    <a:masterClrMapping/>
  </p:clrMapOvr>
  <mc:AlternateContent xmlns:mc="http://schemas.openxmlformats.org/markup-compatibility/2006" xmlns:p14="http://schemas.microsoft.com/office/powerpoint/2010/main">
    <mc:Choice Requires="p14">
      <p:transition spd="med" p14:dur="700" advTm="4311">
        <p:fade/>
      </p:transition>
    </mc:Choice>
    <mc:Fallback xmlns="">
      <p:transition spd="med" advTm="4311">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lvl1pPr marL="457200" lvl="0" indent="-342900" rtl="0">
              <a:spcBef>
                <a:spcPts val="0"/>
              </a:spcBef>
              <a:spcAft>
                <a:spcPts val="0"/>
              </a:spcAft>
              <a:buSzPts val="1800"/>
              <a:buChar char="●"/>
              <a:defRPr/>
            </a:lvl1pPr>
            <a:lvl2pPr marL="914400" lvl="1" indent="-317500" rtl="0">
              <a:spcBef>
                <a:spcPts val="1600"/>
              </a:spcBef>
              <a:spcAft>
                <a:spcPts val="0"/>
              </a:spcAft>
              <a:buSzPts val="1400"/>
              <a:buChar char="○"/>
              <a:defRPr/>
            </a:lvl2pPr>
            <a:lvl3pPr marL="1371600" lvl="2" indent="-317500" rtl="0">
              <a:spcBef>
                <a:spcPts val="1600"/>
              </a:spcBef>
              <a:spcAft>
                <a:spcPts val="0"/>
              </a:spcAft>
              <a:buSzPts val="1400"/>
              <a:buChar char="■"/>
              <a:defRPr/>
            </a:lvl3pPr>
            <a:lvl4pPr marL="1828800" lvl="3" indent="-317500" rtl="0">
              <a:spcBef>
                <a:spcPts val="1600"/>
              </a:spcBef>
              <a:spcAft>
                <a:spcPts val="0"/>
              </a:spcAft>
              <a:buSzPts val="1400"/>
              <a:buChar char="●"/>
              <a:defRPr/>
            </a:lvl4pPr>
            <a:lvl5pPr marL="2286000" lvl="4" indent="-317500" rtl="0">
              <a:spcBef>
                <a:spcPts val="1600"/>
              </a:spcBef>
              <a:spcAft>
                <a:spcPts val="0"/>
              </a:spcAft>
              <a:buSzPts val="1400"/>
              <a:buChar char="○"/>
              <a:defRPr/>
            </a:lvl5pPr>
            <a:lvl6pPr marL="2743200" lvl="5" indent="-317500" rtl="0">
              <a:spcBef>
                <a:spcPts val="1600"/>
              </a:spcBef>
              <a:spcAft>
                <a:spcPts val="0"/>
              </a:spcAft>
              <a:buSzPts val="1400"/>
              <a:buChar char="■"/>
              <a:defRPr/>
            </a:lvl6pPr>
            <a:lvl7pPr marL="3200400" lvl="6" indent="-317500" rtl="0">
              <a:spcBef>
                <a:spcPts val="1600"/>
              </a:spcBef>
              <a:spcAft>
                <a:spcPts val="0"/>
              </a:spcAft>
              <a:buSzPts val="1400"/>
              <a:buChar char="●"/>
              <a:defRPr/>
            </a:lvl7pPr>
            <a:lvl8pPr marL="3657600" lvl="7" indent="-317500" rtl="0">
              <a:spcBef>
                <a:spcPts val="1600"/>
              </a:spcBef>
              <a:spcAft>
                <a:spcPts val="0"/>
              </a:spcAft>
              <a:buSzPts val="1400"/>
              <a:buChar char="○"/>
              <a:defRPr/>
            </a:lvl8pPr>
            <a:lvl9pPr marL="4114800" lvl="8" indent="-317500" rtl="0">
              <a:spcBef>
                <a:spcPts val="1600"/>
              </a:spcBef>
              <a:spcAft>
                <a:spcPts val="1600"/>
              </a:spcAft>
              <a:buSzPts val="1400"/>
              <a:buChar char="■"/>
              <a:defRPr/>
            </a:lvl9pPr>
          </a:lstStyle>
          <a:p>
            <a:endParaRPr/>
          </a:p>
        </p:txBody>
      </p:sp>
      <p:sp>
        <p:nvSpPr>
          <p:cNvPr id="19" name="Google Shape;1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dirty="0"/>
          </a:p>
        </p:txBody>
      </p:sp>
    </p:spTree>
    <p:extLst>
      <p:ext uri="{BB962C8B-B14F-4D97-AF65-F5344CB8AC3E}">
        <p14:creationId xmlns:p14="http://schemas.microsoft.com/office/powerpoint/2010/main" val="2133612659"/>
      </p:ext>
    </p:extLst>
  </p:cSld>
  <p:clrMapOvr>
    <a:masterClrMapping/>
  </p:clrMapOvr>
  <mc:AlternateContent xmlns:mc="http://schemas.openxmlformats.org/markup-compatibility/2006" xmlns:p14="http://schemas.microsoft.com/office/powerpoint/2010/main">
    <mc:Choice Requires="p14">
      <p:transition spd="med" p14:dur="700" advTm="4311">
        <p:fade/>
      </p:transition>
    </mc:Choice>
    <mc:Fallback xmlns="">
      <p:transition spd="med" advTm="4311">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two columns" type="twoColTx">
  <p:cSld name="Title and two 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Autofit/>
          </a:bodyPr>
          <a:lstStyle>
            <a:lvl1pPr marL="457200" lvl="0" indent="-317500" rtl="0">
              <a:spcBef>
                <a:spcPts val="0"/>
              </a:spcBef>
              <a:spcAft>
                <a:spcPts val="0"/>
              </a:spcAft>
              <a:buSzPts val="1400"/>
              <a:buChar char="●"/>
              <a:defRPr sz="1400"/>
            </a:lvl1pPr>
            <a:lvl2pPr marL="914400" lvl="1" indent="-304800" rtl="0">
              <a:spcBef>
                <a:spcPts val="1600"/>
              </a:spcBef>
              <a:spcAft>
                <a:spcPts val="0"/>
              </a:spcAft>
              <a:buSzPts val="1200"/>
              <a:buChar char="○"/>
              <a:defRPr sz="1200"/>
            </a:lvl2pPr>
            <a:lvl3pPr marL="1371600" lvl="2" indent="-304800" rtl="0">
              <a:spcBef>
                <a:spcPts val="1600"/>
              </a:spcBef>
              <a:spcAft>
                <a:spcPts val="0"/>
              </a:spcAft>
              <a:buSzPts val="1200"/>
              <a:buChar char="■"/>
              <a:defRPr sz="1200"/>
            </a:lvl3pPr>
            <a:lvl4pPr marL="1828800" lvl="3" indent="-304800" rtl="0">
              <a:spcBef>
                <a:spcPts val="1600"/>
              </a:spcBef>
              <a:spcAft>
                <a:spcPts val="0"/>
              </a:spcAft>
              <a:buSzPts val="1200"/>
              <a:buChar char="●"/>
              <a:defRPr sz="1200"/>
            </a:lvl4pPr>
            <a:lvl5pPr marL="2286000" lvl="4" indent="-304800" rtl="0">
              <a:spcBef>
                <a:spcPts val="1600"/>
              </a:spcBef>
              <a:spcAft>
                <a:spcPts val="0"/>
              </a:spcAft>
              <a:buSzPts val="1200"/>
              <a:buChar char="○"/>
              <a:defRPr sz="1200"/>
            </a:lvl5pPr>
            <a:lvl6pPr marL="2743200" lvl="5" indent="-304800" rtl="0">
              <a:spcBef>
                <a:spcPts val="1600"/>
              </a:spcBef>
              <a:spcAft>
                <a:spcPts val="0"/>
              </a:spcAft>
              <a:buSzPts val="1200"/>
              <a:buChar char="■"/>
              <a:defRPr sz="1200"/>
            </a:lvl6pPr>
            <a:lvl7pPr marL="3200400" lvl="6" indent="-304800" rtl="0">
              <a:spcBef>
                <a:spcPts val="1600"/>
              </a:spcBef>
              <a:spcAft>
                <a:spcPts val="0"/>
              </a:spcAft>
              <a:buSzPts val="1200"/>
              <a:buChar char="●"/>
              <a:defRPr sz="1200"/>
            </a:lvl7pPr>
            <a:lvl8pPr marL="3657600" lvl="7" indent="-304800" rtl="0">
              <a:spcBef>
                <a:spcPts val="1600"/>
              </a:spcBef>
              <a:spcAft>
                <a:spcPts val="0"/>
              </a:spcAft>
              <a:buSzPts val="1200"/>
              <a:buChar char="○"/>
              <a:defRPr sz="1200"/>
            </a:lvl8pPr>
            <a:lvl9pPr marL="4114800" lvl="8" indent="-304800" rtl="0">
              <a:spcBef>
                <a:spcPts val="1600"/>
              </a:spcBef>
              <a:spcAft>
                <a:spcPts val="1600"/>
              </a:spcAft>
              <a:buSzPts val="1200"/>
              <a:buChar char="■"/>
              <a:defRPr sz="1200"/>
            </a:lvl9pPr>
          </a:lstStyle>
          <a:p>
            <a:endParaRPr/>
          </a:p>
        </p:txBody>
      </p:sp>
      <p:sp>
        <p:nvSpPr>
          <p:cNvPr id="23" name="Google Shape;23;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Autofit/>
          </a:bodyPr>
          <a:lstStyle>
            <a:lvl1pPr marL="457200" lvl="0" indent="-317500" rtl="0">
              <a:spcBef>
                <a:spcPts val="0"/>
              </a:spcBef>
              <a:spcAft>
                <a:spcPts val="0"/>
              </a:spcAft>
              <a:buSzPts val="1400"/>
              <a:buChar char="●"/>
              <a:defRPr sz="1400"/>
            </a:lvl1pPr>
            <a:lvl2pPr marL="914400" lvl="1" indent="-304800" rtl="0">
              <a:spcBef>
                <a:spcPts val="1600"/>
              </a:spcBef>
              <a:spcAft>
                <a:spcPts val="0"/>
              </a:spcAft>
              <a:buSzPts val="1200"/>
              <a:buChar char="○"/>
              <a:defRPr sz="1200"/>
            </a:lvl2pPr>
            <a:lvl3pPr marL="1371600" lvl="2" indent="-304800" rtl="0">
              <a:spcBef>
                <a:spcPts val="1600"/>
              </a:spcBef>
              <a:spcAft>
                <a:spcPts val="0"/>
              </a:spcAft>
              <a:buSzPts val="1200"/>
              <a:buChar char="■"/>
              <a:defRPr sz="1200"/>
            </a:lvl3pPr>
            <a:lvl4pPr marL="1828800" lvl="3" indent="-304800" rtl="0">
              <a:spcBef>
                <a:spcPts val="1600"/>
              </a:spcBef>
              <a:spcAft>
                <a:spcPts val="0"/>
              </a:spcAft>
              <a:buSzPts val="1200"/>
              <a:buChar char="●"/>
              <a:defRPr sz="1200"/>
            </a:lvl4pPr>
            <a:lvl5pPr marL="2286000" lvl="4" indent="-304800" rtl="0">
              <a:spcBef>
                <a:spcPts val="1600"/>
              </a:spcBef>
              <a:spcAft>
                <a:spcPts val="0"/>
              </a:spcAft>
              <a:buSzPts val="1200"/>
              <a:buChar char="○"/>
              <a:defRPr sz="1200"/>
            </a:lvl5pPr>
            <a:lvl6pPr marL="2743200" lvl="5" indent="-304800" rtl="0">
              <a:spcBef>
                <a:spcPts val="1600"/>
              </a:spcBef>
              <a:spcAft>
                <a:spcPts val="0"/>
              </a:spcAft>
              <a:buSzPts val="1200"/>
              <a:buChar char="■"/>
              <a:defRPr sz="1200"/>
            </a:lvl6pPr>
            <a:lvl7pPr marL="3200400" lvl="6" indent="-304800" rtl="0">
              <a:spcBef>
                <a:spcPts val="1600"/>
              </a:spcBef>
              <a:spcAft>
                <a:spcPts val="0"/>
              </a:spcAft>
              <a:buSzPts val="1200"/>
              <a:buChar char="●"/>
              <a:defRPr sz="1200"/>
            </a:lvl7pPr>
            <a:lvl8pPr marL="3657600" lvl="7" indent="-304800" rtl="0">
              <a:spcBef>
                <a:spcPts val="1600"/>
              </a:spcBef>
              <a:spcAft>
                <a:spcPts val="0"/>
              </a:spcAft>
              <a:buSzPts val="1200"/>
              <a:buChar char="○"/>
              <a:defRPr sz="1200"/>
            </a:lvl8pPr>
            <a:lvl9pPr marL="4114800" lvl="8" indent="-304800" rtl="0">
              <a:spcBef>
                <a:spcPts val="1600"/>
              </a:spcBef>
              <a:spcAft>
                <a:spcPts val="1600"/>
              </a:spcAft>
              <a:buSzPts val="1200"/>
              <a:buChar char="■"/>
              <a:defRPr sz="1200"/>
            </a:lvl9pPr>
          </a:lstStyle>
          <a:p>
            <a:endParaRPr/>
          </a:p>
        </p:txBody>
      </p:sp>
      <p:sp>
        <p:nvSpPr>
          <p:cNvPr id="24" name="Google Shape;2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dirty="0"/>
          </a:p>
        </p:txBody>
      </p:sp>
    </p:spTree>
    <p:extLst>
      <p:ext uri="{BB962C8B-B14F-4D97-AF65-F5344CB8AC3E}">
        <p14:creationId xmlns:p14="http://schemas.microsoft.com/office/powerpoint/2010/main" val="2962316975"/>
      </p:ext>
    </p:extLst>
  </p:cSld>
  <p:clrMapOvr>
    <a:masterClrMapping/>
  </p:clrMapOvr>
  <mc:AlternateContent xmlns:mc="http://schemas.openxmlformats.org/markup-compatibility/2006" xmlns:p14="http://schemas.microsoft.com/office/powerpoint/2010/main">
    <mc:Choice Requires="p14">
      <p:transition spd="med" p14:dur="700" advTm="4311">
        <p:fade/>
      </p:transition>
    </mc:Choice>
    <mc:Fallback xmlns="">
      <p:transition spd="med" advTm="4311">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dirty="0"/>
          </a:p>
        </p:txBody>
      </p:sp>
    </p:spTree>
    <p:extLst>
      <p:ext uri="{BB962C8B-B14F-4D97-AF65-F5344CB8AC3E}">
        <p14:creationId xmlns:p14="http://schemas.microsoft.com/office/powerpoint/2010/main" val="1740279600"/>
      </p:ext>
    </p:extLst>
  </p:cSld>
  <p:clrMapOvr>
    <a:masterClrMapping/>
  </p:clrMapOvr>
  <mc:AlternateContent xmlns:mc="http://schemas.openxmlformats.org/markup-compatibility/2006" xmlns:p14="http://schemas.microsoft.com/office/powerpoint/2010/main">
    <mc:Choice Requires="p14">
      <p:transition spd="med" p14:dur="700" advTm="4311">
        <p:fade/>
      </p:transition>
    </mc:Choice>
    <mc:Fallback xmlns="">
      <p:transition spd="med" advTm="4311">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One column text">
  <p:cSld name="One column 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Autofit/>
          </a:bodyPr>
          <a:lstStyle>
            <a:lvl1pPr lvl="0" rtl="0">
              <a:spcBef>
                <a:spcPts val="0"/>
              </a:spcBef>
              <a:spcAft>
                <a:spcPts val="0"/>
              </a:spcAft>
              <a:buSzPts val="2400"/>
              <a:buNone/>
              <a:defRPr sz="24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Autofit/>
          </a:bodyPr>
          <a:lstStyle>
            <a:lvl1pPr marL="457200" lvl="0" indent="-304800" rtl="0">
              <a:spcBef>
                <a:spcPts val="0"/>
              </a:spcBef>
              <a:spcAft>
                <a:spcPts val="0"/>
              </a:spcAft>
              <a:buSzPts val="1200"/>
              <a:buChar char="●"/>
              <a:defRPr sz="1200"/>
            </a:lvl1pPr>
            <a:lvl2pPr marL="914400" lvl="1" indent="-304800" rtl="0">
              <a:spcBef>
                <a:spcPts val="1600"/>
              </a:spcBef>
              <a:spcAft>
                <a:spcPts val="0"/>
              </a:spcAft>
              <a:buSzPts val="1200"/>
              <a:buChar char="○"/>
              <a:defRPr sz="1200"/>
            </a:lvl2pPr>
            <a:lvl3pPr marL="1371600" lvl="2" indent="-304800" rtl="0">
              <a:spcBef>
                <a:spcPts val="1600"/>
              </a:spcBef>
              <a:spcAft>
                <a:spcPts val="0"/>
              </a:spcAft>
              <a:buSzPts val="1200"/>
              <a:buChar char="■"/>
              <a:defRPr sz="1200"/>
            </a:lvl3pPr>
            <a:lvl4pPr marL="1828800" lvl="3" indent="-304800" rtl="0">
              <a:spcBef>
                <a:spcPts val="1600"/>
              </a:spcBef>
              <a:spcAft>
                <a:spcPts val="0"/>
              </a:spcAft>
              <a:buSzPts val="1200"/>
              <a:buChar char="●"/>
              <a:defRPr sz="1200"/>
            </a:lvl4pPr>
            <a:lvl5pPr marL="2286000" lvl="4" indent="-304800" rtl="0">
              <a:spcBef>
                <a:spcPts val="1600"/>
              </a:spcBef>
              <a:spcAft>
                <a:spcPts val="0"/>
              </a:spcAft>
              <a:buSzPts val="1200"/>
              <a:buChar char="○"/>
              <a:defRPr sz="1200"/>
            </a:lvl5pPr>
            <a:lvl6pPr marL="2743200" lvl="5" indent="-304800" rtl="0">
              <a:spcBef>
                <a:spcPts val="1600"/>
              </a:spcBef>
              <a:spcAft>
                <a:spcPts val="0"/>
              </a:spcAft>
              <a:buSzPts val="1200"/>
              <a:buChar char="■"/>
              <a:defRPr sz="1200"/>
            </a:lvl6pPr>
            <a:lvl7pPr marL="3200400" lvl="6" indent="-304800" rtl="0">
              <a:spcBef>
                <a:spcPts val="1600"/>
              </a:spcBef>
              <a:spcAft>
                <a:spcPts val="0"/>
              </a:spcAft>
              <a:buSzPts val="1200"/>
              <a:buChar char="●"/>
              <a:defRPr sz="1200"/>
            </a:lvl7pPr>
            <a:lvl8pPr marL="3657600" lvl="7" indent="-304800" rtl="0">
              <a:spcBef>
                <a:spcPts val="1600"/>
              </a:spcBef>
              <a:spcAft>
                <a:spcPts val="0"/>
              </a:spcAft>
              <a:buSzPts val="1200"/>
              <a:buChar char="○"/>
              <a:defRPr sz="1200"/>
            </a:lvl8pPr>
            <a:lvl9pPr marL="4114800" lvl="8" indent="-304800" rtl="0">
              <a:spcBef>
                <a:spcPts val="1600"/>
              </a:spcBef>
              <a:spcAft>
                <a:spcPts val="1600"/>
              </a:spcAft>
              <a:buSzPts val="1200"/>
              <a:buChar char="■"/>
              <a:defRPr sz="1200"/>
            </a:lvl9pPr>
          </a:lstStyle>
          <a:p>
            <a:endParaRPr/>
          </a:p>
        </p:txBody>
      </p:sp>
      <p:sp>
        <p:nvSpPr>
          <p:cNvPr id="31" name="Google Shape;31;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dirty="0"/>
          </a:p>
        </p:txBody>
      </p:sp>
    </p:spTree>
    <p:extLst>
      <p:ext uri="{BB962C8B-B14F-4D97-AF65-F5344CB8AC3E}">
        <p14:creationId xmlns:p14="http://schemas.microsoft.com/office/powerpoint/2010/main" val="1910617050"/>
      </p:ext>
    </p:extLst>
  </p:cSld>
  <p:clrMapOvr>
    <a:masterClrMapping/>
  </p:clrMapOvr>
  <mc:AlternateContent xmlns:mc="http://schemas.openxmlformats.org/markup-compatibility/2006" xmlns:p14="http://schemas.microsoft.com/office/powerpoint/2010/main">
    <mc:Choice Requires="p14">
      <p:transition spd="med" p14:dur="700" advTm="4311">
        <p:fade/>
      </p:transition>
    </mc:Choice>
    <mc:Fallback xmlns="">
      <p:transition spd="med" advTm="4311">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Main point">
  <p:cSld name="Main 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Autofit/>
          </a:bodyPr>
          <a:lstStyle>
            <a:lvl1pPr lvl="0" rtl="0">
              <a:spcBef>
                <a:spcPts val="0"/>
              </a:spcBef>
              <a:spcAft>
                <a:spcPts val="0"/>
              </a:spcAft>
              <a:buSzPts val="4800"/>
              <a:buNone/>
              <a:defRPr sz="4800"/>
            </a:lvl1pPr>
            <a:lvl2pPr lvl="1" rtl="0">
              <a:spcBef>
                <a:spcPts val="0"/>
              </a:spcBef>
              <a:spcAft>
                <a:spcPts val="0"/>
              </a:spcAft>
              <a:buSzPts val="4800"/>
              <a:buNone/>
              <a:defRPr sz="4800"/>
            </a:lvl2pPr>
            <a:lvl3pPr lvl="2" rtl="0">
              <a:spcBef>
                <a:spcPts val="0"/>
              </a:spcBef>
              <a:spcAft>
                <a:spcPts val="0"/>
              </a:spcAft>
              <a:buSzPts val="4800"/>
              <a:buNone/>
              <a:defRPr sz="4800"/>
            </a:lvl3pPr>
            <a:lvl4pPr lvl="3" rtl="0">
              <a:spcBef>
                <a:spcPts val="0"/>
              </a:spcBef>
              <a:spcAft>
                <a:spcPts val="0"/>
              </a:spcAft>
              <a:buSzPts val="4800"/>
              <a:buNone/>
              <a:defRPr sz="4800"/>
            </a:lvl4pPr>
            <a:lvl5pPr lvl="4" rtl="0">
              <a:spcBef>
                <a:spcPts val="0"/>
              </a:spcBef>
              <a:spcAft>
                <a:spcPts val="0"/>
              </a:spcAft>
              <a:buSzPts val="4800"/>
              <a:buNone/>
              <a:defRPr sz="4800"/>
            </a:lvl5pPr>
            <a:lvl6pPr lvl="5" rtl="0">
              <a:spcBef>
                <a:spcPts val="0"/>
              </a:spcBef>
              <a:spcAft>
                <a:spcPts val="0"/>
              </a:spcAft>
              <a:buSzPts val="4800"/>
              <a:buNone/>
              <a:defRPr sz="4800"/>
            </a:lvl6pPr>
            <a:lvl7pPr lvl="6" rtl="0">
              <a:spcBef>
                <a:spcPts val="0"/>
              </a:spcBef>
              <a:spcAft>
                <a:spcPts val="0"/>
              </a:spcAft>
              <a:buSzPts val="4800"/>
              <a:buNone/>
              <a:defRPr sz="4800"/>
            </a:lvl7pPr>
            <a:lvl8pPr lvl="7" rtl="0">
              <a:spcBef>
                <a:spcPts val="0"/>
              </a:spcBef>
              <a:spcAft>
                <a:spcPts val="0"/>
              </a:spcAft>
              <a:buSzPts val="4800"/>
              <a:buNone/>
              <a:defRPr sz="4800"/>
            </a:lvl8pPr>
            <a:lvl9pPr lvl="8" rtl="0">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dirty="0"/>
          </a:p>
        </p:txBody>
      </p:sp>
    </p:spTree>
    <p:extLst>
      <p:ext uri="{BB962C8B-B14F-4D97-AF65-F5344CB8AC3E}">
        <p14:creationId xmlns:p14="http://schemas.microsoft.com/office/powerpoint/2010/main" val="3637129914"/>
      </p:ext>
    </p:extLst>
  </p:cSld>
  <p:clrMapOvr>
    <a:masterClrMapping/>
  </p:clrMapOvr>
  <mc:AlternateContent xmlns:mc="http://schemas.openxmlformats.org/markup-compatibility/2006" xmlns:p14="http://schemas.microsoft.com/office/powerpoint/2010/main">
    <mc:Choice Requires="p14">
      <p:transition spd="med" p14:dur="700" advTm="4311">
        <p:fade/>
      </p:transition>
    </mc:Choice>
    <mc:Fallback xmlns="">
      <p:transition spd="med" advTm="4311">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Section title and description">
  <p:cSld name="Section title and description">
    <p:spTree>
      <p:nvGrpSpPr>
        <p:cNvPr id="1"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7" name="Google Shape;37;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4200"/>
              <a:buNone/>
              <a:defRPr sz="4200"/>
            </a:lvl1pPr>
            <a:lvl2pPr lvl="1" algn="ctr" rtl="0">
              <a:spcBef>
                <a:spcPts val="0"/>
              </a:spcBef>
              <a:spcAft>
                <a:spcPts val="0"/>
              </a:spcAft>
              <a:buSzPts val="4200"/>
              <a:buNone/>
              <a:defRPr sz="4200"/>
            </a:lvl2pPr>
            <a:lvl3pPr lvl="2" algn="ctr" rtl="0">
              <a:spcBef>
                <a:spcPts val="0"/>
              </a:spcBef>
              <a:spcAft>
                <a:spcPts val="0"/>
              </a:spcAft>
              <a:buSzPts val="4200"/>
              <a:buNone/>
              <a:defRPr sz="4200"/>
            </a:lvl3pPr>
            <a:lvl4pPr lvl="3" algn="ctr" rtl="0">
              <a:spcBef>
                <a:spcPts val="0"/>
              </a:spcBef>
              <a:spcAft>
                <a:spcPts val="0"/>
              </a:spcAft>
              <a:buSzPts val="4200"/>
              <a:buNone/>
              <a:defRPr sz="4200"/>
            </a:lvl4pPr>
            <a:lvl5pPr lvl="4" algn="ctr" rtl="0">
              <a:spcBef>
                <a:spcPts val="0"/>
              </a:spcBef>
              <a:spcAft>
                <a:spcPts val="0"/>
              </a:spcAft>
              <a:buSzPts val="4200"/>
              <a:buNone/>
              <a:defRPr sz="4200"/>
            </a:lvl5pPr>
            <a:lvl6pPr lvl="5" algn="ctr" rtl="0">
              <a:spcBef>
                <a:spcPts val="0"/>
              </a:spcBef>
              <a:spcAft>
                <a:spcPts val="0"/>
              </a:spcAft>
              <a:buSzPts val="4200"/>
              <a:buNone/>
              <a:defRPr sz="4200"/>
            </a:lvl6pPr>
            <a:lvl7pPr lvl="6" algn="ctr" rtl="0">
              <a:spcBef>
                <a:spcPts val="0"/>
              </a:spcBef>
              <a:spcAft>
                <a:spcPts val="0"/>
              </a:spcAft>
              <a:buSzPts val="4200"/>
              <a:buNone/>
              <a:defRPr sz="4200"/>
            </a:lvl7pPr>
            <a:lvl8pPr lvl="7" algn="ctr" rtl="0">
              <a:spcBef>
                <a:spcPts val="0"/>
              </a:spcBef>
              <a:spcAft>
                <a:spcPts val="0"/>
              </a:spcAft>
              <a:buSzPts val="4200"/>
              <a:buNone/>
              <a:defRPr sz="4200"/>
            </a:lvl8pPr>
            <a:lvl9pPr lvl="8" algn="ctr" rtl="0">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2100"/>
              <a:buNone/>
              <a:defRPr sz="2100"/>
            </a:lvl1pPr>
            <a:lvl2pPr lvl="1" algn="ctr" rtl="0">
              <a:lnSpc>
                <a:spcPct val="100000"/>
              </a:lnSpc>
              <a:spcBef>
                <a:spcPts val="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Autofit/>
          </a:bodyPr>
          <a:lstStyle>
            <a:lvl1pPr marL="457200" lvl="0" indent="-342900" rtl="0">
              <a:spcBef>
                <a:spcPts val="0"/>
              </a:spcBef>
              <a:spcAft>
                <a:spcPts val="0"/>
              </a:spcAft>
              <a:buSzPts val="1800"/>
              <a:buChar char="●"/>
              <a:defRPr/>
            </a:lvl1pPr>
            <a:lvl2pPr marL="914400" lvl="1" indent="-317500" rtl="0">
              <a:spcBef>
                <a:spcPts val="1600"/>
              </a:spcBef>
              <a:spcAft>
                <a:spcPts val="0"/>
              </a:spcAft>
              <a:buSzPts val="1400"/>
              <a:buChar char="○"/>
              <a:defRPr/>
            </a:lvl2pPr>
            <a:lvl3pPr marL="1371600" lvl="2" indent="-317500" rtl="0">
              <a:spcBef>
                <a:spcPts val="1600"/>
              </a:spcBef>
              <a:spcAft>
                <a:spcPts val="0"/>
              </a:spcAft>
              <a:buSzPts val="1400"/>
              <a:buChar char="■"/>
              <a:defRPr/>
            </a:lvl3pPr>
            <a:lvl4pPr marL="1828800" lvl="3" indent="-317500" rtl="0">
              <a:spcBef>
                <a:spcPts val="1600"/>
              </a:spcBef>
              <a:spcAft>
                <a:spcPts val="0"/>
              </a:spcAft>
              <a:buSzPts val="1400"/>
              <a:buChar char="●"/>
              <a:defRPr/>
            </a:lvl4pPr>
            <a:lvl5pPr marL="2286000" lvl="4" indent="-317500" rtl="0">
              <a:spcBef>
                <a:spcPts val="1600"/>
              </a:spcBef>
              <a:spcAft>
                <a:spcPts val="0"/>
              </a:spcAft>
              <a:buSzPts val="1400"/>
              <a:buChar char="○"/>
              <a:defRPr/>
            </a:lvl5pPr>
            <a:lvl6pPr marL="2743200" lvl="5" indent="-317500" rtl="0">
              <a:spcBef>
                <a:spcPts val="1600"/>
              </a:spcBef>
              <a:spcAft>
                <a:spcPts val="0"/>
              </a:spcAft>
              <a:buSzPts val="1400"/>
              <a:buChar char="■"/>
              <a:defRPr/>
            </a:lvl6pPr>
            <a:lvl7pPr marL="3200400" lvl="6" indent="-317500" rtl="0">
              <a:spcBef>
                <a:spcPts val="1600"/>
              </a:spcBef>
              <a:spcAft>
                <a:spcPts val="0"/>
              </a:spcAft>
              <a:buSzPts val="1400"/>
              <a:buChar char="●"/>
              <a:defRPr/>
            </a:lvl7pPr>
            <a:lvl8pPr marL="3657600" lvl="7" indent="-317500" rtl="0">
              <a:spcBef>
                <a:spcPts val="1600"/>
              </a:spcBef>
              <a:spcAft>
                <a:spcPts val="0"/>
              </a:spcAft>
              <a:buSzPts val="1400"/>
              <a:buChar char="○"/>
              <a:defRPr/>
            </a:lvl8pPr>
            <a:lvl9pPr marL="4114800" lvl="8" indent="-317500" rtl="0">
              <a:spcBef>
                <a:spcPts val="1600"/>
              </a:spcBef>
              <a:spcAft>
                <a:spcPts val="1600"/>
              </a:spcAft>
              <a:buSzPts val="1400"/>
              <a:buChar char="■"/>
              <a:defRPr/>
            </a:lvl9pPr>
          </a:lstStyle>
          <a:p>
            <a:endParaRPr/>
          </a:p>
        </p:txBody>
      </p:sp>
      <p:sp>
        <p:nvSpPr>
          <p:cNvPr id="40" name="Google Shape;40;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dirty="0"/>
          </a:p>
        </p:txBody>
      </p:sp>
    </p:spTree>
    <p:extLst>
      <p:ext uri="{BB962C8B-B14F-4D97-AF65-F5344CB8AC3E}">
        <p14:creationId xmlns:p14="http://schemas.microsoft.com/office/powerpoint/2010/main" val="1761379311"/>
      </p:ext>
    </p:extLst>
  </p:cSld>
  <p:clrMapOvr>
    <a:masterClrMapping/>
  </p:clrMapOvr>
  <mc:AlternateContent xmlns:mc="http://schemas.openxmlformats.org/markup-compatibility/2006" xmlns:p14="http://schemas.microsoft.com/office/powerpoint/2010/main">
    <mc:Choice Requires="p14">
      <p:transition spd="med" p14:dur="700" advTm="4311">
        <p:fade/>
      </p:transition>
    </mc:Choice>
    <mc:Fallback xmlns="">
      <p:transition spd="med" advTm="4311">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Caption">
  <p:cSld name="Caption">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Autofit/>
          </a:bodyPr>
          <a:lstStyle>
            <a:lvl1pPr marL="457200" lvl="0" indent="-228600" rtl="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dirty="0"/>
          </a:p>
        </p:txBody>
      </p:sp>
    </p:spTree>
    <p:extLst>
      <p:ext uri="{BB962C8B-B14F-4D97-AF65-F5344CB8AC3E}">
        <p14:creationId xmlns:p14="http://schemas.microsoft.com/office/powerpoint/2010/main" val="2971626338"/>
      </p:ext>
    </p:extLst>
  </p:cSld>
  <p:clrMapOvr>
    <a:masterClrMapping/>
  </p:clrMapOvr>
  <mc:AlternateContent xmlns:mc="http://schemas.openxmlformats.org/markup-compatibility/2006" xmlns:p14="http://schemas.microsoft.com/office/powerpoint/2010/main">
    <mc:Choice Requires="p14">
      <p:transition spd="med" p14:dur="700" advTm="4311">
        <p:fade/>
      </p:transition>
    </mc:Choice>
    <mc:Fallback xmlns="">
      <p:transition spd="med" advTm="4311">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Big number">
  <p:cSld name="Big 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12000"/>
              <a:buNone/>
              <a:defRPr sz="12000"/>
            </a:lvl1pPr>
            <a:lvl2pPr lvl="1" algn="ctr" rtl="0">
              <a:spcBef>
                <a:spcPts val="0"/>
              </a:spcBef>
              <a:spcAft>
                <a:spcPts val="0"/>
              </a:spcAft>
              <a:buSzPts val="12000"/>
              <a:buNone/>
              <a:defRPr sz="12000"/>
            </a:lvl2pPr>
            <a:lvl3pPr lvl="2" algn="ctr" rtl="0">
              <a:spcBef>
                <a:spcPts val="0"/>
              </a:spcBef>
              <a:spcAft>
                <a:spcPts val="0"/>
              </a:spcAft>
              <a:buSzPts val="12000"/>
              <a:buNone/>
              <a:defRPr sz="12000"/>
            </a:lvl3pPr>
            <a:lvl4pPr lvl="3" algn="ctr" rtl="0">
              <a:spcBef>
                <a:spcPts val="0"/>
              </a:spcBef>
              <a:spcAft>
                <a:spcPts val="0"/>
              </a:spcAft>
              <a:buSzPts val="12000"/>
              <a:buNone/>
              <a:defRPr sz="12000"/>
            </a:lvl4pPr>
            <a:lvl5pPr lvl="4" algn="ctr" rtl="0">
              <a:spcBef>
                <a:spcPts val="0"/>
              </a:spcBef>
              <a:spcAft>
                <a:spcPts val="0"/>
              </a:spcAft>
              <a:buSzPts val="12000"/>
              <a:buNone/>
              <a:defRPr sz="12000"/>
            </a:lvl5pPr>
            <a:lvl6pPr lvl="5" algn="ctr" rtl="0">
              <a:spcBef>
                <a:spcPts val="0"/>
              </a:spcBef>
              <a:spcAft>
                <a:spcPts val="0"/>
              </a:spcAft>
              <a:buSzPts val="12000"/>
              <a:buNone/>
              <a:defRPr sz="12000"/>
            </a:lvl6pPr>
            <a:lvl7pPr lvl="6" algn="ctr" rtl="0">
              <a:spcBef>
                <a:spcPts val="0"/>
              </a:spcBef>
              <a:spcAft>
                <a:spcPts val="0"/>
              </a:spcAft>
              <a:buSzPts val="12000"/>
              <a:buNone/>
              <a:defRPr sz="12000"/>
            </a:lvl7pPr>
            <a:lvl8pPr lvl="7" algn="ctr" rtl="0">
              <a:spcBef>
                <a:spcPts val="0"/>
              </a:spcBef>
              <a:spcAft>
                <a:spcPts val="0"/>
              </a:spcAft>
              <a:buSzPts val="12000"/>
              <a:buNone/>
              <a:defRPr sz="12000"/>
            </a:lvl8pPr>
            <a:lvl9pPr lvl="8" algn="ctr" rtl="0">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Autofit/>
          </a:bodyPr>
          <a:lstStyle>
            <a:lvl1pPr marL="457200" lvl="0" indent="-342900" algn="ctr" rtl="0">
              <a:spcBef>
                <a:spcPts val="0"/>
              </a:spcBef>
              <a:spcAft>
                <a:spcPts val="0"/>
              </a:spcAft>
              <a:buSzPts val="1800"/>
              <a:buChar char="●"/>
              <a:defRPr/>
            </a:lvl1pPr>
            <a:lvl2pPr marL="914400" lvl="1" indent="-317500" algn="ctr" rtl="0">
              <a:spcBef>
                <a:spcPts val="1600"/>
              </a:spcBef>
              <a:spcAft>
                <a:spcPts val="0"/>
              </a:spcAft>
              <a:buSzPts val="1400"/>
              <a:buChar char="○"/>
              <a:defRPr/>
            </a:lvl2pPr>
            <a:lvl3pPr marL="1371600" lvl="2" indent="-317500" algn="ctr" rtl="0">
              <a:spcBef>
                <a:spcPts val="1600"/>
              </a:spcBef>
              <a:spcAft>
                <a:spcPts val="0"/>
              </a:spcAft>
              <a:buSzPts val="1400"/>
              <a:buChar char="■"/>
              <a:defRPr/>
            </a:lvl3pPr>
            <a:lvl4pPr marL="1828800" lvl="3" indent="-317500" algn="ctr" rtl="0">
              <a:spcBef>
                <a:spcPts val="1600"/>
              </a:spcBef>
              <a:spcAft>
                <a:spcPts val="0"/>
              </a:spcAft>
              <a:buSzPts val="1400"/>
              <a:buChar char="●"/>
              <a:defRPr/>
            </a:lvl4pPr>
            <a:lvl5pPr marL="2286000" lvl="4" indent="-317500" algn="ctr" rtl="0">
              <a:spcBef>
                <a:spcPts val="1600"/>
              </a:spcBef>
              <a:spcAft>
                <a:spcPts val="0"/>
              </a:spcAft>
              <a:buSzPts val="1400"/>
              <a:buChar char="○"/>
              <a:defRPr/>
            </a:lvl5pPr>
            <a:lvl6pPr marL="2743200" lvl="5" indent="-317500" algn="ctr" rtl="0">
              <a:spcBef>
                <a:spcPts val="1600"/>
              </a:spcBef>
              <a:spcAft>
                <a:spcPts val="0"/>
              </a:spcAft>
              <a:buSzPts val="1400"/>
              <a:buChar char="■"/>
              <a:defRPr/>
            </a:lvl6pPr>
            <a:lvl7pPr marL="3200400" lvl="6" indent="-317500" algn="ctr" rtl="0">
              <a:spcBef>
                <a:spcPts val="1600"/>
              </a:spcBef>
              <a:spcAft>
                <a:spcPts val="0"/>
              </a:spcAft>
              <a:buSzPts val="1400"/>
              <a:buChar char="●"/>
              <a:defRPr/>
            </a:lvl7pPr>
            <a:lvl8pPr marL="3657600" lvl="7" indent="-317500" algn="ctr" rtl="0">
              <a:spcBef>
                <a:spcPts val="1600"/>
              </a:spcBef>
              <a:spcAft>
                <a:spcPts val="0"/>
              </a:spcAft>
              <a:buSzPts val="1400"/>
              <a:buChar char="○"/>
              <a:defRPr/>
            </a:lvl8pPr>
            <a:lvl9pPr marL="4114800" lvl="8" indent="-317500" algn="ctr" rtl="0">
              <a:spcBef>
                <a:spcPts val="1600"/>
              </a:spcBef>
              <a:spcAft>
                <a:spcPts val="1600"/>
              </a:spcAft>
              <a:buSzPts val="1400"/>
              <a:buChar char="■"/>
              <a:defRPr/>
            </a:lvl9pPr>
          </a:lstStyle>
          <a:p>
            <a:endParaRPr/>
          </a:p>
        </p:txBody>
      </p:sp>
      <p:sp>
        <p:nvSpPr>
          <p:cNvPr id="47" name="Google Shape;4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dirty="0"/>
          </a:p>
        </p:txBody>
      </p:sp>
    </p:spTree>
    <p:extLst>
      <p:ext uri="{BB962C8B-B14F-4D97-AF65-F5344CB8AC3E}">
        <p14:creationId xmlns:p14="http://schemas.microsoft.com/office/powerpoint/2010/main" val="1882269730"/>
      </p:ext>
    </p:extLst>
  </p:cSld>
  <p:clrMapOvr>
    <a:masterClrMapping/>
  </p:clrMapOvr>
  <mc:AlternateContent xmlns:mc="http://schemas.openxmlformats.org/markup-compatibility/2006" xmlns:p14="http://schemas.microsoft.com/office/powerpoint/2010/main">
    <mc:Choice Requires="p14">
      <p:transition spd="med" p14:dur="700" advTm="4311">
        <p:fade/>
      </p:transition>
    </mc:Choice>
    <mc:Fallback xmlns="">
      <p:transition spd="med" advTm="4311">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Blank">
    <p:spTree>
      <p:nvGrpSpPr>
        <p:cNvPr id="1" name=""/>
        <p:cNvGrpSpPr/>
        <p:nvPr/>
      </p:nvGrpSpPr>
      <p:grpSpPr>
        <a:xfrm>
          <a:off x="0" y="0"/>
          <a:ext cx="0" cy="0"/>
          <a:chOff x="0" y="0"/>
          <a:chExt cx="0" cy="0"/>
        </a:xfrm>
      </p:grpSpPr>
    </p:spTree>
    <p:custDataLst>
      <p:tags r:id="rId1"/>
    </p:custDataLst>
    <p:extLst>
      <p:ext uri="{BB962C8B-B14F-4D97-AF65-F5344CB8AC3E}">
        <p14:creationId xmlns:p14="http://schemas.microsoft.com/office/powerpoint/2010/main" val="2297844866"/>
      </p:ext>
    </p:extLst>
  </p:cSld>
  <p:clrMapOvr>
    <a:masterClrMapping/>
  </p:clrMapOvr>
  <mc:AlternateContent xmlns:mc="http://schemas.openxmlformats.org/markup-compatibility/2006" xmlns:p14="http://schemas.microsoft.com/office/powerpoint/2010/main">
    <mc:Choice Requires="p14">
      <p:transition spd="med" p14:dur="700" advTm="4311">
        <p:fade/>
      </p:transition>
    </mc:Choice>
    <mc:Fallback xmlns="">
      <p:transition spd="med" advTm="4311">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two columns" type="twoColTx">
  <p:cSld name="Title and two 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Autofit/>
          </a:bodyPr>
          <a:lstStyle>
            <a:lvl1pPr marL="342900" lvl="0" indent="-238125" rtl="0">
              <a:spcBef>
                <a:spcPts val="0"/>
              </a:spcBef>
              <a:spcAft>
                <a:spcPts val="0"/>
              </a:spcAft>
              <a:buSzPts val="1400"/>
              <a:buChar char="●"/>
              <a:defRPr sz="1050"/>
            </a:lvl1pPr>
            <a:lvl2pPr marL="685800" lvl="1" indent="-228600" rtl="0">
              <a:spcBef>
                <a:spcPts val="1200"/>
              </a:spcBef>
              <a:spcAft>
                <a:spcPts val="0"/>
              </a:spcAft>
              <a:buSzPts val="1200"/>
              <a:buChar char="○"/>
              <a:defRPr sz="900"/>
            </a:lvl2pPr>
            <a:lvl3pPr marL="1028700" lvl="2" indent="-228600" rtl="0">
              <a:spcBef>
                <a:spcPts val="1200"/>
              </a:spcBef>
              <a:spcAft>
                <a:spcPts val="0"/>
              </a:spcAft>
              <a:buSzPts val="1200"/>
              <a:buChar char="■"/>
              <a:defRPr sz="900"/>
            </a:lvl3pPr>
            <a:lvl4pPr marL="1371600" lvl="3" indent="-228600" rtl="0">
              <a:spcBef>
                <a:spcPts val="1200"/>
              </a:spcBef>
              <a:spcAft>
                <a:spcPts val="0"/>
              </a:spcAft>
              <a:buSzPts val="1200"/>
              <a:buChar char="●"/>
              <a:defRPr sz="900"/>
            </a:lvl4pPr>
            <a:lvl5pPr marL="1714500" lvl="4" indent="-228600" rtl="0">
              <a:spcBef>
                <a:spcPts val="1200"/>
              </a:spcBef>
              <a:spcAft>
                <a:spcPts val="0"/>
              </a:spcAft>
              <a:buSzPts val="1200"/>
              <a:buChar char="○"/>
              <a:defRPr sz="900"/>
            </a:lvl5pPr>
            <a:lvl6pPr marL="2057400" lvl="5" indent="-228600" rtl="0">
              <a:spcBef>
                <a:spcPts val="1200"/>
              </a:spcBef>
              <a:spcAft>
                <a:spcPts val="0"/>
              </a:spcAft>
              <a:buSzPts val="1200"/>
              <a:buChar char="■"/>
              <a:defRPr sz="900"/>
            </a:lvl6pPr>
            <a:lvl7pPr marL="2400300" lvl="6" indent="-228600" rtl="0">
              <a:spcBef>
                <a:spcPts val="1200"/>
              </a:spcBef>
              <a:spcAft>
                <a:spcPts val="0"/>
              </a:spcAft>
              <a:buSzPts val="1200"/>
              <a:buChar char="●"/>
              <a:defRPr sz="900"/>
            </a:lvl7pPr>
            <a:lvl8pPr marL="2743200" lvl="7" indent="-228600" rtl="0">
              <a:spcBef>
                <a:spcPts val="1200"/>
              </a:spcBef>
              <a:spcAft>
                <a:spcPts val="0"/>
              </a:spcAft>
              <a:buSzPts val="1200"/>
              <a:buChar char="○"/>
              <a:defRPr sz="900"/>
            </a:lvl8pPr>
            <a:lvl9pPr marL="3086100" lvl="8" indent="-228600" rtl="0">
              <a:spcBef>
                <a:spcPts val="1200"/>
              </a:spcBef>
              <a:spcAft>
                <a:spcPts val="1200"/>
              </a:spcAft>
              <a:buSzPts val="1200"/>
              <a:buChar char="■"/>
              <a:defRPr sz="900"/>
            </a:lvl9pPr>
          </a:lstStyle>
          <a:p>
            <a:endParaRPr/>
          </a:p>
        </p:txBody>
      </p:sp>
      <p:sp>
        <p:nvSpPr>
          <p:cNvPr id="23" name="Google Shape;23;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Autofit/>
          </a:bodyPr>
          <a:lstStyle>
            <a:lvl1pPr marL="342900" lvl="0" indent="-238125" rtl="0">
              <a:spcBef>
                <a:spcPts val="0"/>
              </a:spcBef>
              <a:spcAft>
                <a:spcPts val="0"/>
              </a:spcAft>
              <a:buSzPts val="1400"/>
              <a:buChar char="●"/>
              <a:defRPr sz="1050"/>
            </a:lvl1pPr>
            <a:lvl2pPr marL="685800" lvl="1" indent="-228600" rtl="0">
              <a:spcBef>
                <a:spcPts val="1200"/>
              </a:spcBef>
              <a:spcAft>
                <a:spcPts val="0"/>
              </a:spcAft>
              <a:buSzPts val="1200"/>
              <a:buChar char="○"/>
              <a:defRPr sz="900"/>
            </a:lvl2pPr>
            <a:lvl3pPr marL="1028700" lvl="2" indent="-228600" rtl="0">
              <a:spcBef>
                <a:spcPts val="1200"/>
              </a:spcBef>
              <a:spcAft>
                <a:spcPts val="0"/>
              </a:spcAft>
              <a:buSzPts val="1200"/>
              <a:buChar char="■"/>
              <a:defRPr sz="900"/>
            </a:lvl3pPr>
            <a:lvl4pPr marL="1371600" lvl="3" indent="-228600" rtl="0">
              <a:spcBef>
                <a:spcPts val="1200"/>
              </a:spcBef>
              <a:spcAft>
                <a:spcPts val="0"/>
              </a:spcAft>
              <a:buSzPts val="1200"/>
              <a:buChar char="●"/>
              <a:defRPr sz="900"/>
            </a:lvl4pPr>
            <a:lvl5pPr marL="1714500" lvl="4" indent="-228600" rtl="0">
              <a:spcBef>
                <a:spcPts val="1200"/>
              </a:spcBef>
              <a:spcAft>
                <a:spcPts val="0"/>
              </a:spcAft>
              <a:buSzPts val="1200"/>
              <a:buChar char="○"/>
              <a:defRPr sz="900"/>
            </a:lvl5pPr>
            <a:lvl6pPr marL="2057400" lvl="5" indent="-228600" rtl="0">
              <a:spcBef>
                <a:spcPts val="1200"/>
              </a:spcBef>
              <a:spcAft>
                <a:spcPts val="0"/>
              </a:spcAft>
              <a:buSzPts val="1200"/>
              <a:buChar char="■"/>
              <a:defRPr sz="900"/>
            </a:lvl6pPr>
            <a:lvl7pPr marL="2400300" lvl="6" indent="-228600" rtl="0">
              <a:spcBef>
                <a:spcPts val="1200"/>
              </a:spcBef>
              <a:spcAft>
                <a:spcPts val="0"/>
              </a:spcAft>
              <a:buSzPts val="1200"/>
              <a:buChar char="●"/>
              <a:defRPr sz="900"/>
            </a:lvl7pPr>
            <a:lvl8pPr marL="2743200" lvl="7" indent="-228600" rtl="0">
              <a:spcBef>
                <a:spcPts val="1200"/>
              </a:spcBef>
              <a:spcAft>
                <a:spcPts val="0"/>
              </a:spcAft>
              <a:buSzPts val="1200"/>
              <a:buChar char="○"/>
              <a:defRPr sz="900"/>
            </a:lvl8pPr>
            <a:lvl9pPr marL="3086100" lvl="8" indent="-228600" rtl="0">
              <a:spcBef>
                <a:spcPts val="1200"/>
              </a:spcBef>
              <a:spcAft>
                <a:spcPts val="1200"/>
              </a:spcAft>
              <a:buSzPts val="1200"/>
              <a:buChar char="■"/>
              <a:defRPr sz="900"/>
            </a:lvl9pPr>
          </a:lstStyle>
          <a:p>
            <a:endParaRPr/>
          </a:p>
        </p:txBody>
      </p:sp>
      <p:sp>
        <p:nvSpPr>
          <p:cNvPr id="24" name="Google Shape;2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4274679235"/>
      </p:ext>
    </p:extLst>
  </p:cSld>
  <p:clrMapOvr>
    <a:masterClrMapping/>
  </p:clrMapOvr>
  <mc:AlternateContent xmlns:mc="http://schemas.openxmlformats.org/markup-compatibility/2006" xmlns:p14="http://schemas.microsoft.com/office/powerpoint/2010/main">
    <mc:Choice Requires="p14">
      <p:transition spd="med" p14:dur="700" advTm="4311">
        <p:fade/>
      </p:transition>
    </mc:Choice>
    <mc:Fallback xmlns="">
      <p:transition spd="med" advTm="4311">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Blank" type="blank">
  <p:cSld name="1_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dirty="0"/>
          </a:p>
        </p:txBody>
      </p:sp>
    </p:spTree>
    <p:extLst>
      <p:ext uri="{BB962C8B-B14F-4D97-AF65-F5344CB8AC3E}">
        <p14:creationId xmlns:p14="http://schemas.microsoft.com/office/powerpoint/2010/main" val="2171228708"/>
      </p:ext>
    </p:extLst>
  </p:cSld>
  <p:clrMapOvr>
    <a:masterClrMapping/>
  </p:clrMapOvr>
  <mc:AlternateContent xmlns:mc="http://schemas.openxmlformats.org/markup-compatibility/2006" xmlns:p14="http://schemas.microsoft.com/office/powerpoint/2010/main">
    <mc:Choice Requires="p14">
      <p:transition spd="med" p14:dur="700" advTm="4311">
        <p:fade/>
      </p:transition>
    </mc:Choice>
    <mc:Fallback xmlns="">
      <p:transition spd="med" advTm="4311">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27BA06-8F43-4C7B-94CF-E38756F9A1B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18AFA5E-B601-4C5C-9F3D-BD6557455F9A}"/>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a:extLst>
              <a:ext uri="{FF2B5EF4-FFF2-40B4-BE49-F238E27FC236}">
                <a16:creationId xmlns:a16="http://schemas.microsoft.com/office/drawing/2014/main" id="{7FA548EA-2B88-490E-B207-49F8ACB48CF9}"/>
              </a:ext>
            </a:extLst>
          </p:cNvPr>
          <p:cNvSpPr>
            <a:spLocks noGrp="1"/>
          </p:cNvSpPr>
          <p:nvPr>
            <p:ph type="sldNum" sz="quarter" idx="12"/>
          </p:nvPr>
        </p:nvSpPr>
        <p:spPr/>
        <p:txBody>
          <a:bodyPr/>
          <a:lstStyle/>
          <a:p>
            <a:fld id="{ACEA6A65-BE7D-4D61-A608-1539A25B89AE}" type="slidenum">
              <a:rPr lang="en-US" smtClean="0"/>
              <a:t>‹#›</a:t>
            </a:fld>
            <a:endParaRPr lang="en-US" dirty="0"/>
          </a:p>
        </p:txBody>
      </p:sp>
      <p:pic>
        <p:nvPicPr>
          <p:cNvPr id="7" name="Picture 6">
            <a:extLst>
              <a:ext uri="{FF2B5EF4-FFF2-40B4-BE49-F238E27FC236}">
                <a16:creationId xmlns:a16="http://schemas.microsoft.com/office/drawing/2014/main" id="{38ED47BF-AE0B-436D-965D-CDEC72872E1A}"/>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29649" y="4420902"/>
            <a:ext cx="1252384" cy="546005"/>
          </a:xfrm>
          <a:prstGeom prst="rect">
            <a:avLst/>
          </a:prstGeom>
        </p:spPr>
      </p:pic>
    </p:spTree>
    <p:extLst>
      <p:ext uri="{BB962C8B-B14F-4D97-AF65-F5344CB8AC3E}">
        <p14:creationId xmlns:p14="http://schemas.microsoft.com/office/powerpoint/2010/main" val="191827276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F05AFA-65EF-4B2B-BD06-8A13DDD6DEAE}"/>
              </a:ext>
            </a:extLst>
          </p:cNvPr>
          <p:cNvSpPr>
            <a:spLocks noGrp="1"/>
          </p:cNvSpPr>
          <p:nvPr>
            <p:ph type="ctrTitle"/>
          </p:nvPr>
        </p:nvSpPr>
        <p:spPr>
          <a:xfrm>
            <a:off x="1143000" y="841772"/>
            <a:ext cx="6858000" cy="1790700"/>
          </a:xfrm>
        </p:spPr>
        <p:txBody>
          <a:bodyPr anchor="b"/>
          <a:lstStyle>
            <a:lvl1pPr algn="ctr">
              <a:defRPr sz="3375"/>
            </a:lvl1pPr>
          </a:lstStyle>
          <a:p>
            <a:r>
              <a:rPr lang="en-US"/>
              <a:t>Click to edit Master title style</a:t>
            </a:r>
          </a:p>
        </p:txBody>
      </p:sp>
      <p:sp>
        <p:nvSpPr>
          <p:cNvPr id="3" name="Subtitle 2">
            <a:extLst>
              <a:ext uri="{FF2B5EF4-FFF2-40B4-BE49-F238E27FC236}">
                <a16:creationId xmlns:a16="http://schemas.microsoft.com/office/drawing/2014/main" id="{C199912B-92C5-4FCE-91CB-31880E2A9ADA}"/>
              </a:ext>
            </a:extLst>
          </p:cNvPr>
          <p:cNvSpPr>
            <a:spLocks noGrp="1"/>
          </p:cNvSpPr>
          <p:nvPr>
            <p:ph type="subTitle" idx="1"/>
          </p:nvPr>
        </p:nvSpPr>
        <p:spPr>
          <a:xfrm>
            <a:off x="1143000" y="2701528"/>
            <a:ext cx="6858000" cy="1241822"/>
          </a:xfrm>
        </p:spPr>
        <p:txBody>
          <a:bodyPr/>
          <a:lstStyle>
            <a:lvl1pPr marL="0" indent="0" algn="ctr">
              <a:buNone/>
              <a:defRPr sz="1350"/>
            </a:lvl1pPr>
            <a:lvl2pPr marL="257175" indent="0" algn="ctr">
              <a:buNone/>
              <a:defRPr sz="1125"/>
            </a:lvl2pPr>
            <a:lvl3pPr marL="514350" indent="0" algn="ctr">
              <a:buNone/>
              <a:defRPr sz="1013"/>
            </a:lvl3pPr>
            <a:lvl4pPr marL="771525" indent="0" algn="ctr">
              <a:buNone/>
              <a:defRPr sz="900"/>
            </a:lvl4pPr>
            <a:lvl5pPr marL="1028700" indent="0" algn="ctr">
              <a:buNone/>
              <a:defRPr sz="900"/>
            </a:lvl5pPr>
            <a:lvl6pPr marL="1285875" indent="0" algn="ctr">
              <a:buNone/>
              <a:defRPr sz="900"/>
            </a:lvl6pPr>
            <a:lvl7pPr marL="1543050" indent="0" algn="ctr">
              <a:buNone/>
              <a:defRPr sz="900"/>
            </a:lvl7pPr>
            <a:lvl8pPr marL="1800225" indent="0" algn="ctr">
              <a:buNone/>
              <a:defRPr sz="900"/>
            </a:lvl8pPr>
            <a:lvl9pPr marL="2057400" indent="0" algn="ctr">
              <a:buNone/>
              <a:defRPr sz="900"/>
            </a:lvl9pPr>
          </a:lstStyle>
          <a:p>
            <a:r>
              <a:rPr lang="en-US"/>
              <a:t>Click to edit Master subtitle style</a:t>
            </a:r>
          </a:p>
        </p:txBody>
      </p:sp>
      <p:sp>
        <p:nvSpPr>
          <p:cNvPr id="4" name="Date Placeholder 3">
            <a:extLst>
              <a:ext uri="{FF2B5EF4-FFF2-40B4-BE49-F238E27FC236}">
                <a16:creationId xmlns:a16="http://schemas.microsoft.com/office/drawing/2014/main" id="{C71AA5DF-58F2-4F21-B373-077EDA942F2D}"/>
              </a:ext>
            </a:extLst>
          </p:cNvPr>
          <p:cNvSpPr>
            <a:spLocks noGrp="1"/>
          </p:cNvSpPr>
          <p:nvPr>
            <p:ph type="dt" sz="half" idx="10"/>
          </p:nvPr>
        </p:nvSpPr>
        <p:spPr/>
        <p:txBody>
          <a:bodyPr/>
          <a:lstStyle/>
          <a:p>
            <a:fld id="{87744F2F-5F95-4160-BBB5-B615D10597D2}" type="datetime4">
              <a:rPr lang="en-US" smtClean="0"/>
              <a:t>April 5, 2024</a:t>
            </a:fld>
            <a:endParaRPr lang="en-US" dirty="0"/>
          </a:p>
        </p:txBody>
      </p:sp>
      <p:sp>
        <p:nvSpPr>
          <p:cNvPr id="5" name="Footer Placeholder 4">
            <a:extLst>
              <a:ext uri="{FF2B5EF4-FFF2-40B4-BE49-F238E27FC236}">
                <a16:creationId xmlns:a16="http://schemas.microsoft.com/office/drawing/2014/main" id="{C1B9C915-D15D-48CD-8B9B-80D62817FF08}"/>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C862A233-7C37-4CF3-A121-62C5FB57AD6D}"/>
              </a:ext>
            </a:extLst>
          </p:cNvPr>
          <p:cNvSpPr>
            <a:spLocks noGrp="1"/>
          </p:cNvSpPr>
          <p:nvPr>
            <p:ph type="sldNum" sz="quarter" idx="12"/>
          </p:nvPr>
        </p:nvSpPr>
        <p:spPr/>
        <p:txBody>
          <a:bodyPr/>
          <a:lstStyle/>
          <a:p>
            <a:fld id="{ACEA6A65-BE7D-4D61-A608-1539A25B89AE}" type="slidenum">
              <a:rPr lang="en-US" smtClean="0"/>
              <a:pPr/>
              <a:t>‹#›</a:t>
            </a:fld>
            <a:endParaRPr lang="en-US" dirty="0"/>
          </a:p>
        </p:txBody>
      </p:sp>
      <p:sp>
        <p:nvSpPr>
          <p:cNvPr id="7" name="Rectangle 6">
            <a:extLst>
              <a:ext uri="{FF2B5EF4-FFF2-40B4-BE49-F238E27FC236}">
                <a16:creationId xmlns:a16="http://schemas.microsoft.com/office/drawing/2014/main" id="{46BE62A0-D683-42E2-9DD1-FFB475B4194B}"/>
              </a:ext>
            </a:extLst>
          </p:cNvPr>
          <p:cNvSpPr/>
          <p:nvPr userDrawn="1"/>
        </p:nvSpPr>
        <p:spPr>
          <a:xfrm>
            <a:off x="-12032" y="-9525"/>
            <a:ext cx="9175082" cy="431581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dirty="0"/>
          </a:p>
        </p:txBody>
      </p:sp>
      <p:sp>
        <p:nvSpPr>
          <p:cNvPr id="8" name="Rectangle 7">
            <a:extLst>
              <a:ext uri="{FF2B5EF4-FFF2-40B4-BE49-F238E27FC236}">
                <a16:creationId xmlns:a16="http://schemas.microsoft.com/office/drawing/2014/main" id="{66C21352-6A58-4084-86BF-3D9CB0CB5895}"/>
              </a:ext>
            </a:extLst>
          </p:cNvPr>
          <p:cNvSpPr/>
          <p:nvPr userDrawn="1"/>
        </p:nvSpPr>
        <p:spPr>
          <a:xfrm>
            <a:off x="-12032" y="4306285"/>
            <a:ext cx="1942432" cy="83721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dirty="0"/>
          </a:p>
        </p:txBody>
      </p:sp>
      <p:sp>
        <p:nvSpPr>
          <p:cNvPr id="9" name="TextBox 8">
            <a:extLst>
              <a:ext uri="{FF2B5EF4-FFF2-40B4-BE49-F238E27FC236}">
                <a16:creationId xmlns:a16="http://schemas.microsoft.com/office/drawing/2014/main" id="{3591C141-5C0E-48C1-B32E-108D4958FC5A}"/>
              </a:ext>
            </a:extLst>
          </p:cNvPr>
          <p:cNvSpPr txBox="1"/>
          <p:nvPr userDrawn="1"/>
        </p:nvSpPr>
        <p:spPr>
          <a:xfrm>
            <a:off x="471949" y="1034230"/>
            <a:ext cx="2330246" cy="300082"/>
          </a:xfrm>
          <a:prstGeom prst="rect">
            <a:avLst/>
          </a:prstGeom>
          <a:noFill/>
        </p:spPr>
        <p:txBody>
          <a:bodyPr wrap="square" rtlCol="0">
            <a:spAutoFit/>
          </a:bodyPr>
          <a:lstStyle/>
          <a:p>
            <a:r>
              <a:rPr lang="en-US" altLang="en-US" sz="1350" dirty="0">
                <a:solidFill>
                  <a:schemeClr val="bg1"/>
                </a:solidFill>
              </a:rPr>
              <a:t>CITY OF MINNEAPOLIS</a:t>
            </a:r>
            <a:endParaRPr lang="en-US" sz="1013" dirty="0"/>
          </a:p>
        </p:txBody>
      </p:sp>
      <p:pic>
        <p:nvPicPr>
          <p:cNvPr id="10" name="Picture 9">
            <a:extLst>
              <a:ext uri="{FF2B5EF4-FFF2-40B4-BE49-F238E27FC236}">
                <a16:creationId xmlns:a16="http://schemas.microsoft.com/office/drawing/2014/main" id="{48A982A4-F4D6-49C0-A649-BF4D1C130667}"/>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89861" y="4430095"/>
            <a:ext cx="1252384" cy="546005"/>
          </a:xfrm>
          <a:prstGeom prst="rect">
            <a:avLst/>
          </a:prstGeom>
        </p:spPr>
      </p:pic>
      <p:pic>
        <p:nvPicPr>
          <p:cNvPr id="11" name="Picture 10" descr="A picture containing text, valley, nature&#10;&#10;Description automatically generated">
            <a:extLst>
              <a:ext uri="{FF2B5EF4-FFF2-40B4-BE49-F238E27FC236}">
                <a16:creationId xmlns:a16="http://schemas.microsoft.com/office/drawing/2014/main" id="{C107D10E-5531-4110-AD9C-68D97BADDB4C}"/>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l="6781" b="22037"/>
          <a:stretch/>
        </p:blipFill>
        <p:spPr>
          <a:xfrm>
            <a:off x="0" y="-1"/>
            <a:ext cx="9143999" cy="4301729"/>
          </a:xfrm>
          <a:prstGeom prst="rect">
            <a:avLst/>
          </a:prstGeom>
        </p:spPr>
      </p:pic>
    </p:spTree>
    <p:extLst>
      <p:ext uri="{BB962C8B-B14F-4D97-AF65-F5344CB8AC3E}">
        <p14:creationId xmlns:p14="http://schemas.microsoft.com/office/powerpoint/2010/main" val="33920750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27BA06-8F43-4C7B-94CF-E38756F9A1B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18AFA5E-B601-4C5C-9F3D-BD6557455F9A}"/>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9FF122A-EEBE-4308-A563-F06B7B14BDE5}"/>
              </a:ext>
            </a:extLst>
          </p:cNvPr>
          <p:cNvSpPr>
            <a:spLocks noGrp="1"/>
          </p:cNvSpPr>
          <p:nvPr>
            <p:ph type="dt" sz="half" idx="10"/>
          </p:nvPr>
        </p:nvSpPr>
        <p:spPr/>
        <p:txBody>
          <a:bodyPr/>
          <a:lstStyle/>
          <a:p>
            <a:fld id="{DA6BAAE7-2D7D-4762-9255-641ABE15A2AB}" type="datetimeFigureOut">
              <a:rPr lang="en-US" smtClean="0"/>
              <a:t>4/5/2024</a:t>
            </a:fld>
            <a:endParaRPr lang="en-US" dirty="0"/>
          </a:p>
        </p:txBody>
      </p:sp>
      <p:sp>
        <p:nvSpPr>
          <p:cNvPr id="5" name="Footer Placeholder 4">
            <a:extLst>
              <a:ext uri="{FF2B5EF4-FFF2-40B4-BE49-F238E27FC236}">
                <a16:creationId xmlns:a16="http://schemas.microsoft.com/office/drawing/2014/main" id="{5523188C-2D7B-41F1-A0E3-FDBD92167944}"/>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7FA548EA-2B88-490E-B207-49F8ACB48CF9}"/>
              </a:ext>
            </a:extLst>
          </p:cNvPr>
          <p:cNvSpPr>
            <a:spLocks noGrp="1"/>
          </p:cNvSpPr>
          <p:nvPr>
            <p:ph type="sldNum" sz="quarter" idx="12"/>
          </p:nvPr>
        </p:nvSpPr>
        <p:spPr/>
        <p:txBody>
          <a:bodyPr/>
          <a:lstStyle/>
          <a:p>
            <a:fld id="{ACEA6A65-BE7D-4D61-A608-1539A25B89AE}" type="slidenum">
              <a:rPr lang="en-US" smtClean="0"/>
              <a:t>‹#›</a:t>
            </a:fld>
            <a:endParaRPr lang="en-US" dirty="0"/>
          </a:p>
        </p:txBody>
      </p:sp>
    </p:spTree>
    <p:extLst>
      <p:ext uri="{BB962C8B-B14F-4D97-AF65-F5344CB8AC3E}">
        <p14:creationId xmlns:p14="http://schemas.microsoft.com/office/powerpoint/2010/main" val="123194557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6C1ACA-6F83-4427-9B48-B2E31F8D1FEA}"/>
              </a:ext>
            </a:extLst>
          </p:cNvPr>
          <p:cNvSpPr>
            <a:spLocks noGrp="1"/>
          </p:cNvSpPr>
          <p:nvPr>
            <p:ph type="title"/>
          </p:nvPr>
        </p:nvSpPr>
        <p:spPr>
          <a:xfrm>
            <a:off x="623888" y="1282305"/>
            <a:ext cx="7886700" cy="2139553"/>
          </a:xfrm>
        </p:spPr>
        <p:txBody>
          <a:bodyPr anchor="b"/>
          <a:lstStyle>
            <a:lvl1pPr>
              <a:defRPr sz="3375"/>
            </a:lvl1pPr>
          </a:lstStyle>
          <a:p>
            <a:r>
              <a:rPr lang="en-US"/>
              <a:t>Click to edit Master title style</a:t>
            </a:r>
          </a:p>
        </p:txBody>
      </p:sp>
      <p:sp>
        <p:nvSpPr>
          <p:cNvPr id="3" name="Text Placeholder 2">
            <a:extLst>
              <a:ext uri="{FF2B5EF4-FFF2-40B4-BE49-F238E27FC236}">
                <a16:creationId xmlns:a16="http://schemas.microsoft.com/office/drawing/2014/main" id="{8357D630-4C28-41C9-92CE-4D2A17BD37DE}"/>
              </a:ext>
            </a:extLst>
          </p:cNvPr>
          <p:cNvSpPr>
            <a:spLocks noGrp="1"/>
          </p:cNvSpPr>
          <p:nvPr>
            <p:ph type="body" idx="1"/>
          </p:nvPr>
        </p:nvSpPr>
        <p:spPr>
          <a:xfrm>
            <a:off x="623888" y="3442099"/>
            <a:ext cx="7886700" cy="1125140"/>
          </a:xfrm>
        </p:spPr>
        <p:txBody>
          <a:bodyPr/>
          <a:lstStyle>
            <a:lvl1pPr marL="0" indent="0">
              <a:buNone/>
              <a:defRPr sz="1350">
                <a:solidFill>
                  <a:schemeClr val="tx1">
                    <a:tint val="75000"/>
                  </a:schemeClr>
                </a:solidFill>
              </a:defRPr>
            </a:lvl1pPr>
            <a:lvl2pPr marL="257175" indent="0">
              <a:buNone/>
              <a:defRPr sz="1125">
                <a:solidFill>
                  <a:schemeClr val="tx1">
                    <a:tint val="75000"/>
                  </a:schemeClr>
                </a:solidFill>
              </a:defRPr>
            </a:lvl2pPr>
            <a:lvl3pPr marL="514350" indent="0">
              <a:buNone/>
              <a:defRPr sz="1013">
                <a:solidFill>
                  <a:schemeClr val="tx1">
                    <a:tint val="75000"/>
                  </a:schemeClr>
                </a:solidFill>
              </a:defRPr>
            </a:lvl3pPr>
            <a:lvl4pPr marL="771525" indent="0">
              <a:buNone/>
              <a:defRPr sz="900">
                <a:solidFill>
                  <a:schemeClr val="tx1">
                    <a:tint val="75000"/>
                  </a:schemeClr>
                </a:solidFill>
              </a:defRPr>
            </a:lvl4pPr>
            <a:lvl5pPr marL="1028700" indent="0">
              <a:buNone/>
              <a:defRPr sz="900">
                <a:solidFill>
                  <a:schemeClr val="tx1">
                    <a:tint val="75000"/>
                  </a:schemeClr>
                </a:solidFill>
              </a:defRPr>
            </a:lvl5pPr>
            <a:lvl6pPr marL="1285875" indent="0">
              <a:buNone/>
              <a:defRPr sz="900">
                <a:solidFill>
                  <a:schemeClr val="tx1">
                    <a:tint val="75000"/>
                  </a:schemeClr>
                </a:solidFill>
              </a:defRPr>
            </a:lvl6pPr>
            <a:lvl7pPr marL="1543050" indent="0">
              <a:buNone/>
              <a:defRPr sz="900">
                <a:solidFill>
                  <a:schemeClr val="tx1">
                    <a:tint val="75000"/>
                  </a:schemeClr>
                </a:solidFill>
              </a:defRPr>
            </a:lvl7pPr>
            <a:lvl8pPr marL="1800225" indent="0">
              <a:buNone/>
              <a:defRPr sz="900">
                <a:solidFill>
                  <a:schemeClr val="tx1">
                    <a:tint val="75000"/>
                  </a:schemeClr>
                </a:solidFill>
              </a:defRPr>
            </a:lvl8pPr>
            <a:lvl9pPr marL="2057400" indent="0">
              <a:buNone/>
              <a:defRPr sz="9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512BA3F5-D4C2-4A33-AF45-F94AA2BEA462}"/>
              </a:ext>
            </a:extLst>
          </p:cNvPr>
          <p:cNvSpPr>
            <a:spLocks noGrp="1"/>
          </p:cNvSpPr>
          <p:nvPr>
            <p:ph type="dt" sz="half" idx="10"/>
          </p:nvPr>
        </p:nvSpPr>
        <p:spPr/>
        <p:txBody>
          <a:bodyPr/>
          <a:lstStyle/>
          <a:p>
            <a:fld id="{DA6BAAE7-2D7D-4762-9255-641ABE15A2AB}" type="datetimeFigureOut">
              <a:rPr lang="en-US" smtClean="0"/>
              <a:t>4/5/2024</a:t>
            </a:fld>
            <a:endParaRPr lang="en-US" dirty="0"/>
          </a:p>
        </p:txBody>
      </p:sp>
      <p:sp>
        <p:nvSpPr>
          <p:cNvPr id="5" name="Footer Placeholder 4">
            <a:extLst>
              <a:ext uri="{FF2B5EF4-FFF2-40B4-BE49-F238E27FC236}">
                <a16:creationId xmlns:a16="http://schemas.microsoft.com/office/drawing/2014/main" id="{3B81CD83-ED79-440C-9199-49C83EF272A6}"/>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DAE47859-E719-4107-94A5-AE4605B2C84B}"/>
              </a:ext>
            </a:extLst>
          </p:cNvPr>
          <p:cNvSpPr>
            <a:spLocks noGrp="1"/>
          </p:cNvSpPr>
          <p:nvPr>
            <p:ph type="sldNum" sz="quarter" idx="12"/>
          </p:nvPr>
        </p:nvSpPr>
        <p:spPr/>
        <p:txBody>
          <a:bodyPr/>
          <a:lstStyle/>
          <a:p>
            <a:fld id="{ACEA6A65-BE7D-4D61-A608-1539A25B89AE}" type="slidenum">
              <a:rPr lang="en-US" smtClean="0"/>
              <a:t>‹#›</a:t>
            </a:fld>
            <a:endParaRPr lang="en-US" dirty="0"/>
          </a:p>
        </p:txBody>
      </p:sp>
    </p:spTree>
    <p:extLst>
      <p:ext uri="{BB962C8B-B14F-4D97-AF65-F5344CB8AC3E}">
        <p14:creationId xmlns:p14="http://schemas.microsoft.com/office/powerpoint/2010/main" val="396127719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CA7CE2-6DA6-433B-BDDA-E4DFE04AFD8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E1DD232-34DE-4998-805C-4E1BC5214A40}"/>
              </a:ext>
            </a:extLst>
          </p:cNvPr>
          <p:cNvSpPr>
            <a:spLocks noGrp="1"/>
          </p:cNvSpPr>
          <p:nvPr>
            <p:ph sz="half" idx="1"/>
          </p:nvPr>
        </p:nvSpPr>
        <p:spPr>
          <a:xfrm>
            <a:off x="628650" y="1369219"/>
            <a:ext cx="3886200" cy="326350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DD5BAE25-5D4B-4277-AEB3-11DC522E1B22}"/>
              </a:ext>
            </a:extLst>
          </p:cNvPr>
          <p:cNvSpPr>
            <a:spLocks noGrp="1"/>
          </p:cNvSpPr>
          <p:nvPr>
            <p:ph sz="half" idx="2"/>
          </p:nvPr>
        </p:nvSpPr>
        <p:spPr>
          <a:xfrm>
            <a:off x="4629150" y="1369219"/>
            <a:ext cx="3886200" cy="326350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B49CF2DD-BAF7-401E-B2B7-61C0CDD24525}"/>
              </a:ext>
            </a:extLst>
          </p:cNvPr>
          <p:cNvSpPr>
            <a:spLocks noGrp="1"/>
          </p:cNvSpPr>
          <p:nvPr>
            <p:ph type="dt" sz="half" idx="10"/>
          </p:nvPr>
        </p:nvSpPr>
        <p:spPr/>
        <p:txBody>
          <a:bodyPr/>
          <a:lstStyle/>
          <a:p>
            <a:fld id="{DA6BAAE7-2D7D-4762-9255-641ABE15A2AB}" type="datetimeFigureOut">
              <a:rPr lang="en-US" smtClean="0"/>
              <a:t>4/5/2024</a:t>
            </a:fld>
            <a:endParaRPr lang="en-US" dirty="0"/>
          </a:p>
        </p:txBody>
      </p:sp>
      <p:sp>
        <p:nvSpPr>
          <p:cNvPr id="6" name="Footer Placeholder 5">
            <a:extLst>
              <a:ext uri="{FF2B5EF4-FFF2-40B4-BE49-F238E27FC236}">
                <a16:creationId xmlns:a16="http://schemas.microsoft.com/office/drawing/2014/main" id="{70729593-72AF-4263-86EA-AF6DF0D9CADD}"/>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ACFD8CA4-8BBD-408F-9DCA-66D1DBAD4C9F}"/>
              </a:ext>
            </a:extLst>
          </p:cNvPr>
          <p:cNvSpPr>
            <a:spLocks noGrp="1"/>
          </p:cNvSpPr>
          <p:nvPr>
            <p:ph type="sldNum" sz="quarter" idx="12"/>
          </p:nvPr>
        </p:nvSpPr>
        <p:spPr/>
        <p:txBody>
          <a:bodyPr/>
          <a:lstStyle/>
          <a:p>
            <a:fld id="{ACEA6A65-BE7D-4D61-A608-1539A25B89AE}" type="slidenum">
              <a:rPr lang="en-US" smtClean="0"/>
              <a:t>‹#›</a:t>
            </a:fld>
            <a:endParaRPr lang="en-US" dirty="0"/>
          </a:p>
        </p:txBody>
      </p:sp>
    </p:spTree>
    <p:extLst>
      <p:ext uri="{BB962C8B-B14F-4D97-AF65-F5344CB8AC3E}">
        <p14:creationId xmlns:p14="http://schemas.microsoft.com/office/powerpoint/2010/main" val="94891368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96F68F-75CE-4E57-877E-A75B925B80DC}"/>
              </a:ext>
            </a:extLst>
          </p:cNvPr>
          <p:cNvSpPr>
            <a:spLocks noGrp="1"/>
          </p:cNvSpPr>
          <p:nvPr>
            <p:ph type="title"/>
          </p:nvPr>
        </p:nvSpPr>
        <p:spPr>
          <a:xfrm>
            <a:off x="629841" y="273845"/>
            <a:ext cx="7886700" cy="994172"/>
          </a:xfrm>
        </p:spPr>
        <p:txBody>
          <a:bodyPr/>
          <a:lstStyle/>
          <a:p>
            <a:r>
              <a:rPr lang="en-US"/>
              <a:t>Click to edit Master title style</a:t>
            </a:r>
          </a:p>
        </p:txBody>
      </p:sp>
      <p:sp>
        <p:nvSpPr>
          <p:cNvPr id="3" name="Text Placeholder 2">
            <a:extLst>
              <a:ext uri="{FF2B5EF4-FFF2-40B4-BE49-F238E27FC236}">
                <a16:creationId xmlns:a16="http://schemas.microsoft.com/office/drawing/2014/main" id="{F5AF2D56-EC1F-46AA-B70E-8EA07C9D935C}"/>
              </a:ext>
            </a:extLst>
          </p:cNvPr>
          <p:cNvSpPr>
            <a:spLocks noGrp="1"/>
          </p:cNvSpPr>
          <p:nvPr>
            <p:ph type="body" idx="1"/>
          </p:nvPr>
        </p:nvSpPr>
        <p:spPr>
          <a:xfrm>
            <a:off x="629842" y="1260872"/>
            <a:ext cx="3868340" cy="617934"/>
          </a:xfrm>
        </p:spPr>
        <p:txBody>
          <a:bodyPr anchor="b"/>
          <a:lstStyle>
            <a:lvl1pPr marL="0" indent="0">
              <a:buNone/>
              <a:defRPr sz="1350" b="1"/>
            </a:lvl1pPr>
            <a:lvl2pPr marL="257175" indent="0">
              <a:buNone/>
              <a:defRPr sz="1125" b="1"/>
            </a:lvl2pPr>
            <a:lvl3pPr marL="514350" indent="0">
              <a:buNone/>
              <a:defRPr sz="1013" b="1"/>
            </a:lvl3pPr>
            <a:lvl4pPr marL="771525" indent="0">
              <a:buNone/>
              <a:defRPr sz="900" b="1"/>
            </a:lvl4pPr>
            <a:lvl5pPr marL="1028700" indent="0">
              <a:buNone/>
              <a:defRPr sz="900" b="1"/>
            </a:lvl5pPr>
            <a:lvl6pPr marL="1285875" indent="0">
              <a:buNone/>
              <a:defRPr sz="900" b="1"/>
            </a:lvl6pPr>
            <a:lvl7pPr marL="1543050" indent="0">
              <a:buNone/>
              <a:defRPr sz="900" b="1"/>
            </a:lvl7pPr>
            <a:lvl8pPr marL="1800225" indent="0">
              <a:buNone/>
              <a:defRPr sz="900" b="1"/>
            </a:lvl8pPr>
            <a:lvl9pPr marL="2057400" indent="0">
              <a:buNone/>
              <a:defRPr sz="900" b="1"/>
            </a:lvl9pPr>
          </a:lstStyle>
          <a:p>
            <a:pPr lvl="0"/>
            <a:r>
              <a:rPr lang="en-US"/>
              <a:t>Edit Master text styles</a:t>
            </a:r>
          </a:p>
        </p:txBody>
      </p:sp>
      <p:sp>
        <p:nvSpPr>
          <p:cNvPr id="4" name="Content Placeholder 3">
            <a:extLst>
              <a:ext uri="{FF2B5EF4-FFF2-40B4-BE49-F238E27FC236}">
                <a16:creationId xmlns:a16="http://schemas.microsoft.com/office/drawing/2014/main" id="{1BB98AA5-111B-45D8-AA3A-28F936A58298}"/>
              </a:ext>
            </a:extLst>
          </p:cNvPr>
          <p:cNvSpPr>
            <a:spLocks noGrp="1"/>
          </p:cNvSpPr>
          <p:nvPr>
            <p:ph sz="half" idx="2"/>
          </p:nvPr>
        </p:nvSpPr>
        <p:spPr>
          <a:xfrm>
            <a:off x="629842" y="1878806"/>
            <a:ext cx="3868340" cy="276344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107C20C3-BB26-4280-B738-DE88F5FAB555}"/>
              </a:ext>
            </a:extLst>
          </p:cNvPr>
          <p:cNvSpPr>
            <a:spLocks noGrp="1"/>
          </p:cNvSpPr>
          <p:nvPr>
            <p:ph type="body" sz="quarter" idx="3"/>
          </p:nvPr>
        </p:nvSpPr>
        <p:spPr>
          <a:xfrm>
            <a:off x="4629151" y="1260872"/>
            <a:ext cx="3887391" cy="617934"/>
          </a:xfrm>
        </p:spPr>
        <p:txBody>
          <a:bodyPr anchor="b"/>
          <a:lstStyle>
            <a:lvl1pPr marL="0" indent="0">
              <a:buNone/>
              <a:defRPr sz="1350" b="1"/>
            </a:lvl1pPr>
            <a:lvl2pPr marL="257175" indent="0">
              <a:buNone/>
              <a:defRPr sz="1125" b="1"/>
            </a:lvl2pPr>
            <a:lvl3pPr marL="514350" indent="0">
              <a:buNone/>
              <a:defRPr sz="1013" b="1"/>
            </a:lvl3pPr>
            <a:lvl4pPr marL="771525" indent="0">
              <a:buNone/>
              <a:defRPr sz="900" b="1"/>
            </a:lvl4pPr>
            <a:lvl5pPr marL="1028700" indent="0">
              <a:buNone/>
              <a:defRPr sz="900" b="1"/>
            </a:lvl5pPr>
            <a:lvl6pPr marL="1285875" indent="0">
              <a:buNone/>
              <a:defRPr sz="900" b="1"/>
            </a:lvl6pPr>
            <a:lvl7pPr marL="1543050" indent="0">
              <a:buNone/>
              <a:defRPr sz="900" b="1"/>
            </a:lvl7pPr>
            <a:lvl8pPr marL="1800225" indent="0">
              <a:buNone/>
              <a:defRPr sz="900" b="1"/>
            </a:lvl8pPr>
            <a:lvl9pPr marL="2057400" indent="0">
              <a:buNone/>
              <a:defRPr sz="900" b="1"/>
            </a:lvl9pPr>
          </a:lstStyle>
          <a:p>
            <a:pPr lvl="0"/>
            <a:r>
              <a:rPr lang="en-US"/>
              <a:t>Edit Master text styles</a:t>
            </a:r>
          </a:p>
        </p:txBody>
      </p:sp>
      <p:sp>
        <p:nvSpPr>
          <p:cNvPr id="6" name="Content Placeholder 5">
            <a:extLst>
              <a:ext uri="{FF2B5EF4-FFF2-40B4-BE49-F238E27FC236}">
                <a16:creationId xmlns:a16="http://schemas.microsoft.com/office/drawing/2014/main" id="{940B475E-8055-4775-99B4-EFA734DE5FBC}"/>
              </a:ext>
            </a:extLst>
          </p:cNvPr>
          <p:cNvSpPr>
            <a:spLocks noGrp="1"/>
          </p:cNvSpPr>
          <p:nvPr>
            <p:ph sz="quarter" idx="4"/>
          </p:nvPr>
        </p:nvSpPr>
        <p:spPr>
          <a:xfrm>
            <a:off x="4629151" y="1878806"/>
            <a:ext cx="3887391" cy="276344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128F872A-788A-4A8C-8DA3-9800BD060D26}"/>
              </a:ext>
            </a:extLst>
          </p:cNvPr>
          <p:cNvSpPr>
            <a:spLocks noGrp="1"/>
          </p:cNvSpPr>
          <p:nvPr>
            <p:ph type="dt" sz="half" idx="10"/>
          </p:nvPr>
        </p:nvSpPr>
        <p:spPr/>
        <p:txBody>
          <a:bodyPr/>
          <a:lstStyle/>
          <a:p>
            <a:fld id="{DA6BAAE7-2D7D-4762-9255-641ABE15A2AB}" type="datetimeFigureOut">
              <a:rPr lang="en-US" smtClean="0"/>
              <a:t>4/5/2024</a:t>
            </a:fld>
            <a:endParaRPr lang="en-US" dirty="0"/>
          </a:p>
        </p:txBody>
      </p:sp>
      <p:sp>
        <p:nvSpPr>
          <p:cNvPr id="8" name="Footer Placeholder 7">
            <a:extLst>
              <a:ext uri="{FF2B5EF4-FFF2-40B4-BE49-F238E27FC236}">
                <a16:creationId xmlns:a16="http://schemas.microsoft.com/office/drawing/2014/main" id="{726042EE-050D-41E7-99DF-0C8A46827DA7}"/>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F2E353B1-15F4-4545-81C8-661DD40FAFCC}"/>
              </a:ext>
            </a:extLst>
          </p:cNvPr>
          <p:cNvSpPr>
            <a:spLocks noGrp="1"/>
          </p:cNvSpPr>
          <p:nvPr>
            <p:ph type="sldNum" sz="quarter" idx="12"/>
          </p:nvPr>
        </p:nvSpPr>
        <p:spPr/>
        <p:txBody>
          <a:bodyPr/>
          <a:lstStyle/>
          <a:p>
            <a:fld id="{ACEA6A65-BE7D-4D61-A608-1539A25B89AE}" type="slidenum">
              <a:rPr lang="en-US" smtClean="0"/>
              <a:t>‹#›</a:t>
            </a:fld>
            <a:endParaRPr lang="en-US" dirty="0"/>
          </a:p>
        </p:txBody>
      </p:sp>
    </p:spTree>
    <p:extLst>
      <p:ext uri="{BB962C8B-B14F-4D97-AF65-F5344CB8AC3E}">
        <p14:creationId xmlns:p14="http://schemas.microsoft.com/office/powerpoint/2010/main" val="85308811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ADD26D-2656-4FC4-9CC8-CAB32D55ABD1}"/>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5D34B334-5662-479D-A810-1E6C6BA5932B}"/>
              </a:ext>
            </a:extLst>
          </p:cNvPr>
          <p:cNvSpPr>
            <a:spLocks noGrp="1"/>
          </p:cNvSpPr>
          <p:nvPr>
            <p:ph type="dt" sz="half" idx="10"/>
          </p:nvPr>
        </p:nvSpPr>
        <p:spPr/>
        <p:txBody>
          <a:bodyPr/>
          <a:lstStyle/>
          <a:p>
            <a:fld id="{DA6BAAE7-2D7D-4762-9255-641ABE15A2AB}" type="datetimeFigureOut">
              <a:rPr lang="en-US" smtClean="0"/>
              <a:t>4/5/2024</a:t>
            </a:fld>
            <a:endParaRPr lang="en-US" dirty="0"/>
          </a:p>
        </p:txBody>
      </p:sp>
      <p:sp>
        <p:nvSpPr>
          <p:cNvPr id="4" name="Footer Placeholder 3">
            <a:extLst>
              <a:ext uri="{FF2B5EF4-FFF2-40B4-BE49-F238E27FC236}">
                <a16:creationId xmlns:a16="http://schemas.microsoft.com/office/drawing/2014/main" id="{86B5A6DB-118E-4F1C-949D-BB183F9F79B6}"/>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09A9A97F-575F-4250-91C5-3543DE6E4DC9}"/>
              </a:ext>
            </a:extLst>
          </p:cNvPr>
          <p:cNvSpPr>
            <a:spLocks noGrp="1"/>
          </p:cNvSpPr>
          <p:nvPr>
            <p:ph type="sldNum" sz="quarter" idx="12"/>
          </p:nvPr>
        </p:nvSpPr>
        <p:spPr/>
        <p:txBody>
          <a:bodyPr/>
          <a:lstStyle/>
          <a:p>
            <a:fld id="{ACEA6A65-BE7D-4D61-A608-1539A25B89AE}" type="slidenum">
              <a:rPr lang="en-US" smtClean="0"/>
              <a:t>‹#›</a:t>
            </a:fld>
            <a:endParaRPr lang="en-US" dirty="0"/>
          </a:p>
        </p:txBody>
      </p:sp>
    </p:spTree>
    <p:extLst>
      <p:ext uri="{BB962C8B-B14F-4D97-AF65-F5344CB8AC3E}">
        <p14:creationId xmlns:p14="http://schemas.microsoft.com/office/powerpoint/2010/main" val="241204668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21BCF86-626B-49D1-8271-8A047D0B1B3B}"/>
              </a:ext>
            </a:extLst>
          </p:cNvPr>
          <p:cNvSpPr>
            <a:spLocks noGrp="1"/>
          </p:cNvSpPr>
          <p:nvPr>
            <p:ph type="dt" sz="half" idx="10"/>
          </p:nvPr>
        </p:nvSpPr>
        <p:spPr/>
        <p:txBody>
          <a:bodyPr/>
          <a:lstStyle/>
          <a:p>
            <a:fld id="{DA6BAAE7-2D7D-4762-9255-641ABE15A2AB}" type="datetimeFigureOut">
              <a:rPr lang="en-US" smtClean="0"/>
              <a:t>4/5/2024</a:t>
            </a:fld>
            <a:endParaRPr lang="en-US" dirty="0"/>
          </a:p>
        </p:txBody>
      </p:sp>
      <p:sp>
        <p:nvSpPr>
          <p:cNvPr id="3" name="Footer Placeholder 2">
            <a:extLst>
              <a:ext uri="{FF2B5EF4-FFF2-40B4-BE49-F238E27FC236}">
                <a16:creationId xmlns:a16="http://schemas.microsoft.com/office/drawing/2014/main" id="{ED85BB83-BF8D-4395-8C95-7CEEC3F82862}"/>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B525F529-40ED-4FC9-B648-ECD8AA25B9E0}"/>
              </a:ext>
            </a:extLst>
          </p:cNvPr>
          <p:cNvSpPr>
            <a:spLocks noGrp="1"/>
          </p:cNvSpPr>
          <p:nvPr>
            <p:ph type="sldNum" sz="quarter" idx="12"/>
          </p:nvPr>
        </p:nvSpPr>
        <p:spPr/>
        <p:txBody>
          <a:bodyPr/>
          <a:lstStyle/>
          <a:p>
            <a:fld id="{ACEA6A65-BE7D-4D61-A608-1539A25B89AE}" type="slidenum">
              <a:rPr lang="en-US" smtClean="0"/>
              <a:t>‹#›</a:t>
            </a:fld>
            <a:endParaRPr lang="en-US" dirty="0"/>
          </a:p>
        </p:txBody>
      </p:sp>
    </p:spTree>
    <p:extLst>
      <p:ext uri="{BB962C8B-B14F-4D97-AF65-F5344CB8AC3E}">
        <p14:creationId xmlns:p14="http://schemas.microsoft.com/office/powerpoint/2010/main" val="378184056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FDCFBD-94E7-4FBA-8C7E-27F049F4D3A4}"/>
              </a:ext>
            </a:extLst>
          </p:cNvPr>
          <p:cNvSpPr>
            <a:spLocks noGrp="1"/>
          </p:cNvSpPr>
          <p:nvPr>
            <p:ph type="title"/>
          </p:nvPr>
        </p:nvSpPr>
        <p:spPr>
          <a:xfrm>
            <a:off x="629841" y="342900"/>
            <a:ext cx="2949178" cy="1200150"/>
          </a:xfrm>
        </p:spPr>
        <p:txBody>
          <a:bodyPr anchor="b"/>
          <a:lstStyle>
            <a:lvl1pPr>
              <a:defRPr sz="1800"/>
            </a:lvl1pPr>
          </a:lstStyle>
          <a:p>
            <a:r>
              <a:rPr lang="en-US"/>
              <a:t>Click to edit Master title style</a:t>
            </a:r>
          </a:p>
        </p:txBody>
      </p:sp>
      <p:sp>
        <p:nvSpPr>
          <p:cNvPr id="3" name="Content Placeholder 2">
            <a:extLst>
              <a:ext uri="{FF2B5EF4-FFF2-40B4-BE49-F238E27FC236}">
                <a16:creationId xmlns:a16="http://schemas.microsoft.com/office/drawing/2014/main" id="{81C4720D-CE41-4E24-AE75-B79E5CAD2F7C}"/>
              </a:ext>
            </a:extLst>
          </p:cNvPr>
          <p:cNvSpPr>
            <a:spLocks noGrp="1"/>
          </p:cNvSpPr>
          <p:nvPr>
            <p:ph idx="1"/>
          </p:nvPr>
        </p:nvSpPr>
        <p:spPr>
          <a:xfrm>
            <a:off x="3887391" y="740570"/>
            <a:ext cx="4629150" cy="3655219"/>
          </a:xfrm>
        </p:spPr>
        <p:txBody>
          <a:bodyPr/>
          <a:lstStyle>
            <a:lvl1pPr>
              <a:defRPr sz="1800"/>
            </a:lvl1pPr>
            <a:lvl2pPr>
              <a:defRPr sz="1575"/>
            </a:lvl2pPr>
            <a:lvl3pPr>
              <a:defRPr sz="1350"/>
            </a:lvl3pPr>
            <a:lvl4pPr>
              <a:defRPr sz="1125"/>
            </a:lvl4pPr>
            <a:lvl5pPr>
              <a:defRPr sz="1125"/>
            </a:lvl5pPr>
            <a:lvl6pPr>
              <a:defRPr sz="1125"/>
            </a:lvl6pPr>
            <a:lvl7pPr>
              <a:defRPr sz="1125"/>
            </a:lvl7pPr>
            <a:lvl8pPr>
              <a:defRPr sz="1125"/>
            </a:lvl8pPr>
            <a:lvl9pPr>
              <a:defRPr sz="1125"/>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F914359A-8054-4F1D-B555-FCB63508BAA3}"/>
              </a:ext>
            </a:extLst>
          </p:cNvPr>
          <p:cNvSpPr>
            <a:spLocks noGrp="1"/>
          </p:cNvSpPr>
          <p:nvPr>
            <p:ph type="body" sz="half" idx="2"/>
          </p:nvPr>
        </p:nvSpPr>
        <p:spPr>
          <a:xfrm>
            <a:off x="629841" y="1543050"/>
            <a:ext cx="2949178" cy="2858691"/>
          </a:xfrm>
        </p:spPr>
        <p:txBody>
          <a:bodyPr/>
          <a:lstStyle>
            <a:lvl1pPr marL="0" indent="0">
              <a:buNone/>
              <a:defRPr sz="900"/>
            </a:lvl1pPr>
            <a:lvl2pPr marL="257175" indent="0">
              <a:buNone/>
              <a:defRPr sz="788"/>
            </a:lvl2pPr>
            <a:lvl3pPr marL="514350" indent="0">
              <a:buNone/>
              <a:defRPr sz="675"/>
            </a:lvl3pPr>
            <a:lvl4pPr marL="771525" indent="0">
              <a:buNone/>
              <a:defRPr sz="563"/>
            </a:lvl4pPr>
            <a:lvl5pPr marL="1028700" indent="0">
              <a:buNone/>
              <a:defRPr sz="563"/>
            </a:lvl5pPr>
            <a:lvl6pPr marL="1285875" indent="0">
              <a:buNone/>
              <a:defRPr sz="563"/>
            </a:lvl6pPr>
            <a:lvl7pPr marL="1543050" indent="0">
              <a:buNone/>
              <a:defRPr sz="563"/>
            </a:lvl7pPr>
            <a:lvl8pPr marL="1800225" indent="0">
              <a:buNone/>
              <a:defRPr sz="563"/>
            </a:lvl8pPr>
            <a:lvl9pPr marL="2057400" indent="0">
              <a:buNone/>
              <a:defRPr sz="563"/>
            </a:lvl9pPr>
          </a:lstStyle>
          <a:p>
            <a:pPr lvl="0"/>
            <a:r>
              <a:rPr lang="en-US"/>
              <a:t>Edit Master text styles</a:t>
            </a:r>
          </a:p>
        </p:txBody>
      </p:sp>
      <p:sp>
        <p:nvSpPr>
          <p:cNvPr id="5" name="Date Placeholder 4">
            <a:extLst>
              <a:ext uri="{FF2B5EF4-FFF2-40B4-BE49-F238E27FC236}">
                <a16:creationId xmlns:a16="http://schemas.microsoft.com/office/drawing/2014/main" id="{EC150908-FE6B-4DE9-AAA1-482C17013805}"/>
              </a:ext>
            </a:extLst>
          </p:cNvPr>
          <p:cNvSpPr>
            <a:spLocks noGrp="1"/>
          </p:cNvSpPr>
          <p:nvPr>
            <p:ph type="dt" sz="half" idx="10"/>
          </p:nvPr>
        </p:nvSpPr>
        <p:spPr/>
        <p:txBody>
          <a:bodyPr/>
          <a:lstStyle/>
          <a:p>
            <a:fld id="{DA6BAAE7-2D7D-4762-9255-641ABE15A2AB}" type="datetimeFigureOut">
              <a:rPr lang="en-US" smtClean="0"/>
              <a:t>4/5/2024</a:t>
            </a:fld>
            <a:endParaRPr lang="en-US" dirty="0"/>
          </a:p>
        </p:txBody>
      </p:sp>
      <p:sp>
        <p:nvSpPr>
          <p:cNvPr id="6" name="Footer Placeholder 5">
            <a:extLst>
              <a:ext uri="{FF2B5EF4-FFF2-40B4-BE49-F238E27FC236}">
                <a16:creationId xmlns:a16="http://schemas.microsoft.com/office/drawing/2014/main" id="{A0436164-D666-474A-B0EB-8A5C79C55C7C}"/>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260DCC38-48AE-42C8-877B-7D5FE41ADF03}"/>
              </a:ext>
            </a:extLst>
          </p:cNvPr>
          <p:cNvSpPr>
            <a:spLocks noGrp="1"/>
          </p:cNvSpPr>
          <p:nvPr>
            <p:ph type="sldNum" sz="quarter" idx="12"/>
          </p:nvPr>
        </p:nvSpPr>
        <p:spPr/>
        <p:txBody>
          <a:bodyPr/>
          <a:lstStyle/>
          <a:p>
            <a:fld id="{ACEA6A65-BE7D-4D61-A608-1539A25B89AE}" type="slidenum">
              <a:rPr lang="en-US" smtClean="0"/>
              <a:t>‹#›</a:t>
            </a:fld>
            <a:endParaRPr lang="en-US" dirty="0"/>
          </a:p>
        </p:txBody>
      </p:sp>
    </p:spTree>
    <p:extLst>
      <p:ext uri="{BB962C8B-B14F-4D97-AF65-F5344CB8AC3E}">
        <p14:creationId xmlns:p14="http://schemas.microsoft.com/office/powerpoint/2010/main" val="44461948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3956548917"/>
      </p:ext>
    </p:extLst>
  </p:cSld>
  <p:clrMapOvr>
    <a:masterClrMapping/>
  </p:clrMapOvr>
  <mc:AlternateContent xmlns:mc="http://schemas.openxmlformats.org/markup-compatibility/2006" xmlns:p14="http://schemas.microsoft.com/office/powerpoint/2010/main">
    <mc:Choice Requires="p14">
      <p:transition spd="med" p14:dur="700" advTm="4311">
        <p:fade/>
      </p:transition>
    </mc:Choice>
    <mc:Fallback xmlns="">
      <p:transition spd="med" advTm="4311">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C5B913-04FE-473F-B4EE-60ACA30F3776}"/>
              </a:ext>
            </a:extLst>
          </p:cNvPr>
          <p:cNvSpPr>
            <a:spLocks noGrp="1"/>
          </p:cNvSpPr>
          <p:nvPr>
            <p:ph type="title"/>
          </p:nvPr>
        </p:nvSpPr>
        <p:spPr>
          <a:xfrm>
            <a:off x="629841" y="342900"/>
            <a:ext cx="2949178" cy="1200150"/>
          </a:xfrm>
        </p:spPr>
        <p:txBody>
          <a:bodyPr anchor="b"/>
          <a:lstStyle>
            <a:lvl1pPr>
              <a:defRPr sz="1800"/>
            </a:lvl1pPr>
          </a:lstStyle>
          <a:p>
            <a:r>
              <a:rPr lang="en-US"/>
              <a:t>Click to edit Master title style</a:t>
            </a:r>
          </a:p>
        </p:txBody>
      </p:sp>
      <p:sp>
        <p:nvSpPr>
          <p:cNvPr id="3" name="Picture Placeholder 2">
            <a:extLst>
              <a:ext uri="{FF2B5EF4-FFF2-40B4-BE49-F238E27FC236}">
                <a16:creationId xmlns:a16="http://schemas.microsoft.com/office/drawing/2014/main" id="{31864D74-5AF2-4069-9D5F-215C79BE8739}"/>
              </a:ext>
            </a:extLst>
          </p:cNvPr>
          <p:cNvSpPr>
            <a:spLocks noGrp="1"/>
          </p:cNvSpPr>
          <p:nvPr>
            <p:ph type="pic" idx="1"/>
          </p:nvPr>
        </p:nvSpPr>
        <p:spPr>
          <a:xfrm>
            <a:off x="3887391" y="740570"/>
            <a:ext cx="4629150" cy="3655219"/>
          </a:xfrm>
        </p:spPr>
        <p:txBody>
          <a:bodyPr/>
          <a:lstStyle>
            <a:lvl1pPr marL="0" indent="0">
              <a:buNone/>
              <a:defRPr sz="1800"/>
            </a:lvl1pPr>
            <a:lvl2pPr marL="257175" indent="0">
              <a:buNone/>
              <a:defRPr sz="1575"/>
            </a:lvl2pPr>
            <a:lvl3pPr marL="514350" indent="0">
              <a:buNone/>
              <a:defRPr sz="1350"/>
            </a:lvl3pPr>
            <a:lvl4pPr marL="771525" indent="0">
              <a:buNone/>
              <a:defRPr sz="1125"/>
            </a:lvl4pPr>
            <a:lvl5pPr marL="1028700" indent="0">
              <a:buNone/>
              <a:defRPr sz="1125"/>
            </a:lvl5pPr>
            <a:lvl6pPr marL="1285875" indent="0">
              <a:buNone/>
              <a:defRPr sz="1125"/>
            </a:lvl6pPr>
            <a:lvl7pPr marL="1543050" indent="0">
              <a:buNone/>
              <a:defRPr sz="1125"/>
            </a:lvl7pPr>
            <a:lvl8pPr marL="1800225" indent="0">
              <a:buNone/>
              <a:defRPr sz="1125"/>
            </a:lvl8pPr>
            <a:lvl9pPr marL="2057400" indent="0">
              <a:buNone/>
              <a:defRPr sz="1125"/>
            </a:lvl9pPr>
          </a:lstStyle>
          <a:p>
            <a:endParaRPr lang="en-US" dirty="0"/>
          </a:p>
        </p:txBody>
      </p:sp>
      <p:sp>
        <p:nvSpPr>
          <p:cNvPr id="4" name="Text Placeholder 3">
            <a:extLst>
              <a:ext uri="{FF2B5EF4-FFF2-40B4-BE49-F238E27FC236}">
                <a16:creationId xmlns:a16="http://schemas.microsoft.com/office/drawing/2014/main" id="{AF9A367C-8444-410C-8DF2-11321DE437C6}"/>
              </a:ext>
            </a:extLst>
          </p:cNvPr>
          <p:cNvSpPr>
            <a:spLocks noGrp="1"/>
          </p:cNvSpPr>
          <p:nvPr>
            <p:ph type="body" sz="half" idx="2"/>
          </p:nvPr>
        </p:nvSpPr>
        <p:spPr>
          <a:xfrm>
            <a:off x="629841" y="1543050"/>
            <a:ext cx="2949178" cy="2858691"/>
          </a:xfrm>
        </p:spPr>
        <p:txBody>
          <a:bodyPr/>
          <a:lstStyle>
            <a:lvl1pPr marL="0" indent="0">
              <a:buNone/>
              <a:defRPr sz="900"/>
            </a:lvl1pPr>
            <a:lvl2pPr marL="257175" indent="0">
              <a:buNone/>
              <a:defRPr sz="788"/>
            </a:lvl2pPr>
            <a:lvl3pPr marL="514350" indent="0">
              <a:buNone/>
              <a:defRPr sz="675"/>
            </a:lvl3pPr>
            <a:lvl4pPr marL="771525" indent="0">
              <a:buNone/>
              <a:defRPr sz="563"/>
            </a:lvl4pPr>
            <a:lvl5pPr marL="1028700" indent="0">
              <a:buNone/>
              <a:defRPr sz="563"/>
            </a:lvl5pPr>
            <a:lvl6pPr marL="1285875" indent="0">
              <a:buNone/>
              <a:defRPr sz="563"/>
            </a:lvl6pPr>
            <a:lvl7pPr marL="1543050" indent="0">
              <a:buNone/>
              <a:defRPr sz="563"/>
            </a:lvl7pPr>
            <a:lvl8pPr marL="1800225" indent="0">
              <a:buNone/>
              <a:defRPr sz="563"/>
            </a:lvl8pPr>
            <a:lvl9pPr marL="2057400" indent="0">
              <a:buNone/>
              <a:defRPr sz="563"/>
            </a:lvl9pPr>
          </a:lstStyle>
          <a:p>
            <a:pPr lvl="0"/>
            <a:r>
              <a:rPr lang="en-US"/>
              <a:t>Edit Master text styles</a:t>
            </a:r>
          </a:p>
        </p:txBody>
      </p:sp>
      <p:sp>
        <p:nvSpPr>
          <p:cNvPr id="5" name="Date Placeholder 4">
            <a:extLst>
              <a:ext uri="{FF2B5EF4-FFF2-40B4-BE49-F238E27FC236}">
                <a16:creationId xmlns:a16="http://schemas.microsoft.com/office/drawing/2014/main" id="{0EEB6699-05D7-42F2-A2CD-B81F66BABDBD}"/>
              </a:ext>
            </a:extLst>
          </p:cNvPr>
          <p:cNvSpPr>
            <a:spLocks noGrp="1"/>
          </p:cNvSpPr>
          <p:nvPr>
            <p:ph type="dt" sz="half" idx="10"/>
          </p:nvPr>
        </p:nvSpPr>
        <p:spPr/>
        <p:txBody>
          <a:bodyPr/>
          <a:lstStyle/>
          <a:p>
            <a:fld id="{DA6BAAE7-2D7D-4762-9255-641ABE15A2AB}" type="datetimeFigureOut">
              <a:rPr lang="en-US" smtClean="0"/>
              <a:t>4/5/2024</a:t>
            </a:fld>
            <a:endParaRPr lang="en-US" dirty="0"/>
          </a:p>
        </p:txBody>
      </p:sp>
      <p:sp>
        <p:nvSpPr>
          <p:cNvPr id="6" name="Footer Placeholder 5">
            <a:extLst>
              <a:ext uri="{FF2B5EF4-FFF2-40B4-BE49-F238E27FC236}">
                <a16:creationId xmlns:a16="http://schemas.microsoft.com/office/drawing/2014/main" id="{B385F9B6-8EBB-4594-BF68-04689F1B550B}"/>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82980C23-30C8-404C-AA60-4E8CCA49557F}"/>
              </a:ext>
            </a:extLst>
          </p:cNvPr>
          <p:cNvSpPr>
            <a:spLocks noGrp="1"/>
          </p:cNvSpPr>
          <p:nvPr>
            <p:ph type="sldNum" sz="quarter" idx="12"/>
          </p:nvPr>
        </p:nvSpPr>
        <p:spPr/>
        <p:txBody>
          <a:bodyPr/>
          <a:lstStyle/>
          <a:p>
            <a:fld id="{ACEA6A65-BE7D-4D61-A608-1539A25B89AE}" type="slidenum">
              <a:rPr lang="en-US" smtClean="0"/>
              <a:t>‹#›</a:t>
            </a:fld>
            <a:endParaRPr lang="en-US" dirty="0"/>
          </a:p>
        </p:txBody>
      </p:sp>
    </p:spTree>
    <p:extLst>
      <p:ext uri="{BB962C8B-B14F-4D97-AF65-F5344CB8AC3E}">
        <p14:creationId xmlns:p14="http://schemas.microsoft.com/office/powerpoint/2010/main" val="169927615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166AE0-D141-4618-8E66-7F31E54B5F6F}"/>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97A8F9D6-5F45-4E3F-8990-66EB462D454A}"/>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B1C62BB-5667-4A9A-BBB3-1C0F6C9B5208}"/>
              </a:ext>
            </a:extLst>
          </p:cNvPr>
          <p:cNvSpPr>
            <a:spLocks noGrp="1"/>
          </p:cNvSpPr>
          <p:nvPr>
            <p:ph type="dt" sz="half" idx="10"/>
          </p:nvPr>
        </p:nvSpPr>
        <p:spPr/>
        <p:txBody>
          <a:bodyPr/>
          <a:lstStyle/>
          <a:p>
            <a:fld id="{DA6BAAE7-2D7D-4762-9255-641ABE15A2AB}" type="datetimeFigureOut">
              <a:rPr lang="en-US" smtClean="0"/>
              <a:t>4/5/2024</a:t>
            </a:fld>
            <a:endParaRPr lang="en-US" dirty="0"/>
          </a:p>
        </p:txBody>
      </p:sp>
      <p:sp>
        <p:nvSpPr>
          <p:cNvPr id="5" name="Footer Placeholder 4">
            <a:extLst>
              <a:ext uri="{FF2B5EF4-FFF2-40B4-BE49-F238E27FC236}">
                <a16:creationId xmlns:a16="http://schemas.microsoft.com/office/drawing/2014/main" id="{63564331-4527-4B10-912A-17B47193A806}"/>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09ABCF23-3478-4988-9FE5-91D0AE9F3BF1}"/>
              </a:ext>
            </a:extLst>
          </p:cNvPr>
          <p:cNvSpPr>
            <a:spLocks noGrp="1"/>
          </p:cNvSpPr>
          <p:nvPr>
            <p:ph type="sldNum" sz="quarter" idx="12"/>
          </p:nvPr>
        </p:nvSpPr>
        <p:spPr/>
        <p:txBody>
          <a:bodyPr/>
          <a:lstStyle/>
          <a:p>
            <a:fld id="{ACEA6A65-BE7D-4D61-A608-1539A25B89AE}" type="slidenum">
              <a:rPr lang="en-US" smtClean="0"/>
              <a:t>‹#›</a:t>
            </a:fld>
            <a:endParaRPr lang="en-US" dirty="0"/>
          </a:p>
        </p:txBody>
      </p:sp>
    </p:spTree>
    <p:extLst>
      <p:ext uri="{BB962C8B-B14F-4D97-AF65-F5344CB8AC3E}">
        <p14:creationId xmlns:p14="http://schemas.microsoft.com/office/powerpoint/2010/main" val="9642819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B9B0844-CCBA-47BC-8DE3-B0F3313E0727}"/>
              </a:ext>
            </a:extLst>
          </p:cNvPr>
          <p:cNvSpPr>
            <a:spLocks noGrp="1"/>
          </p:cNvSpPr>
          <p:nvPr>
            <p:ph type="title" orient="vert"/>
          </p:nvPr>
        </p:nvSpPr>
        <p:spPr>
          <a:xfrm>
            <a:off x="6543676" y="273844"/>
            <a:ext cx="1971675" cy="4358879"/>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60970DD9-A76A-490C-9F71-69504B25C268}"/>
              </a:ext>
            </a:extLst>
          </p:cNvPr>
          <p:cNvSpPr>
            <a:spLocks noGrp="1"/>
          </p:cNvSpPr>
          <p:nvPr>
            <p:ph type="body" orient="vert" idx="1"/>
          </p:nvPr>
        </p:nvSpPr>
        <p:spPr>
          <a:xfrm>
            <a:off x="628651" y="273844"/>
            <a:ext cx="5800725" cy="4358879"/>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1A9F17A-06BD-4F6B-9875-C77B0CCBD148}"/>
              </a:ext>
            </a:extLst>
          </p:cNvPr>
          <p:cNvSpPr>
            <a:spLocks noGrp="1"/>
          </p:cNvSpPr>
          <p:nvPr>
            <p:ph type="dt" sz="half" idx="10"/>
          </p:nvPr>
        </p:nvSpPr>
        <p:spPr/>
        <p:txBody>
          <a:bodyPr/>
          <a:lstStyle/>
          <a:p>
            <a:fld id="{DA6BAAE7-2D7D-4762-9255-641ABE15A2AB}" type="datetimeFigureOut">
              <a:rPr lang="en-US" smtClean="0"/>
              <a:t>4/5/2024</a:t>
            </a:fld>
            <a:endParaRPr lang="en-US" dirty="0"/>
          </a:p>
        </p:txBody>
      </p:sp>
      <p:sp>
        <p:nvSpPr>
          <p:cNvPr id="5" name="Footer Placeholder 4">
            <a:extLst>
              <a:ext uri="{FF2B5EF4-FFF2-40B4-BE49-F238E27FC236}">
                <a16:creationId xmlns:a16="http://schemas.microsoft.com/office/drawing/2014/main" id="{189D617E-E207-40DB-98BF-36CCAFD95478}"/>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628813F3-AF0B-40A9-9183-20B0A947AB14}"/>
              </a:ext>
            </a:extLst>
          </p:cNvPr>
          <p:cNvSpPr>
            <a:spLocks noGrp="1"/>
          </p:cNvSpPr>
          <p:nvPr>
            <p:ph type="sldNum" sz="quarter" idx="12"/>
          </p:nvPr>
        </p:nvSpPr>
        <p:spPr/>
        <p:txBody>
          <a:bodyPr/>
          <a:lstStyle/>
          <a:p>
            <a:fld id="{ACEA6A65-BE7D-4D61-A608-1539A25B89AE}" type="slidenum">
              <a:rPr lang="en-US" smtClean="0"/>
              <a:t>‹#›</a:t>
            </a:fld>
            <a:endParaRPr lang="en-US" dirty="0"/>
          </a:p>
        </p:txBody>
      </p:sp>
    </p:spTree>
    <p:extLst>
      <p:ext uri="{BB962C8B-B14F-4D97-AF65-F5344CB8AC3E}">
        <p14:creationId xmlns:p14="http://schemas.microsoft.com/office/powerpoint/2010/main" val="20669639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One column text">
  <p:cSld name="One column 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Autofit/>
          </a:bodyPr>
          <a:lstStyle>
            <a:lvl1pPr lvl="0" rtl="0">
              <a:spcBef>
                <a:spcPts val="0"/>
              </a:spcBef>
              <a:spcAft>
                <a:spcPts val="0"/>
              </a:spcAft>
              <a:buSzPts val="2400"/>
              <a:buNone/>
              <a:defRPr sz="1800"/>
            </a:lvl1pPr>
            <a:lvl2pPr lvl="1" rtl="0">
              <a:spcBef>
                <a:spcPts val="0"/>
              </a:spcBef>
              <a:spcAft>
                <a:spcPts val="0"/>
              </a:spcAft>
              <a:buSzPts val="2400"/>
              <a:buNone/>
              <a:defRPr sz="1800"/>
            </a:lvl2pPr>
            <a:lvl3pPr lvl="2" rtl="0">
              <a:spcBef>
                <a:spcPts val="0"/>
              </a:spcBef>
              <a:spcAft>
                <a:spcPts val="0"/>
              </a:spcAft>
              <a:buSzPts val="2400"/>
              <a:buNone/>
              <a:defRPr sz="1800"/>
            </a:lvl3pPr>
            <a:lvl4pPr lvl="3" rtl="0">
              <a:spcBef>
                <a:spcPts val="0"/>
              </a:spcBef>
              <a:spcAft>
                <a:spcPts val="0"/>
              </a:spcAft>
              <a:buSzPts val="2400"/>
              <a:buNone/>
              <a:defRPr sz="1800"/>
            </a:lvl4pPr>
            <a:lvl5pPr lvl="4" rtl="0">
              <a:spcBef>
                <a:spcPts val="0"/>
              </a:spcBef>
              <a:spcAft>
                <a:spcPts val="0"/>
              </a:spcAft>
              <a:buSzPts val="2400"/>
              <a:buNone/>
              <a:defRPr sz="1800"/>
            </a:lvl5pPr>
            <a:lvl6pPr lvl="5" rtl="0">
              <a:spcBef>
                <a:spcPts val="0"/>
              </a:spcBef>
              <a:spcAft>
                <a:spcPts val="0"/>
              </a:spcAft>
              <a:buSzPts val="2400"/>
              <a:buNone/>
              <a:defRPr sz="1800"/>
            </a:lvl6pPr>
            <a:lvl7pPr lvl="6" rtl="0">
              <a:spcBef>
                <a:spcPts val="0"/>
              </a:spcBef>
              <a:spcAft>
                <a:spcPts val="0"/>
              </a:spcAft>
              <a:buSzPts val="2400"/>
              <a:buNone/>
              <a:defRPr sz="1800"/>
            </a:lvl7pPr>
            <a:lvl8pPr lvl="7" rtl="0">
              <a:spcBef>
                <a:spcPts val="0"/>
              </a:spcBef>
              <a:spcAft>
                <a:spcPts val="0"/>
              </a:spcAft>
              <a:buSzPts val="2400"/>
              <a:buNone/>
              <a:defRPr sz="1800"/>
            </a:lvl8pPr>
            <a:lvl9pPr lvl="8" rtl="0">
              <a:spcBef>
                <a:spcPts val="0"/>
              </a:spcBef>
              <a:spcAft>
                <a:spcPts val="0"/>
              </a:spcAft>
              <a:buSzPts val="2400"/>
              <a:buNone/>
              <a:defRPr sz="1800"/>
            </a:lvl9pPr>
          </a:lstStyle>
          <a:p>
            <a:endParaRPr/>
          </a:p>
        </p:txBody>
      </p:sp>
      <p:sp>
        <p:nvSpPr>
          <p:cNvPr id="30" name="Google Shape;30;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Autofit/>
          </a:bodyPr>
          <a:lstStyle>
            <a:lvl1pPr marL="342900" lvl="0" indent="-228600" rtl="0">
              <a:spcBef>
                <a:spcPts val="0"/>
              </a:spcBef>
              <a:spcAft>
                <a:spcPts val="0"/>
              </a:spcAft>
              <a:buSzPts val="1200"/>
              <a:buChar char="●"/>
              <a:defRPr sz="900"/>
            </a:lvl1pPr>
            <a:lvl2pPr marL="685800" lvl="1" indent="-228600" rtl="0">
              <a:spcBef>
                <a:spcPts val="1200"/>
              </a:spcBef>
              <a:spcAft>
                <a:spcPts val="0"/>
              </a:spcAft>
              <a:buSzPts val="1200"/>
              <a:buChar char="○"/>
              <a:defRPr sz="900"/>
            </a:lvl2pPr>
            <a:lvl3pPr marL="1028700" lvl="2" indent="-228600" rtl="0">
              <a:spcBef>
                <a:spcPts val="1200"/>
              </a:spcBef>
              <a:spcAft>
                <a:spcPts val="0"/>
              </a:spcAft>
              <a:buSzPts val="1200"/>
              <a:buChar char="■"/>
              <a:defRPr sz="900"/>
            </a:lvl3pPr>
            <a:lvl4pPr marL="1371600" lvl="3" indent="-228600" rtl="0">
              <a:spcBef>
                <a:spcPts val="1200"/>
              </a:spcBef>
              <a:spcAft>
                <a:spcPts val="0"/>
              </a:spcAft>
              <a:buSzPts val="1200"/>
              <a:buChar char="●"/>
              <a:defRPr sz="900"/>
            </a:lvl4pPr>
            <a:lvl5pPr marL="1714500" lvl="4" indent="-228600" rtl="0">
              <a:spcBef>
                <a:spcPts val="1200"/>
              </a:spcBef>
              <a:spcAft>
                <a:spcPts val="0"/>
              </a:spcAft>
              <a:buSzPts val="1200"/>
              <a:buChar char="○"/>
              <a:defRPr sz="900"/>
            </a:lvl5pPr>
            <a:lvl6pPr marL="2057400" lvl="5" indent="-228600" rtl="0">
              <a:spcBef>
                <a:spcPts val="1200"/>
              </a:spcBef>
              <a:spcAft>
                <a:spcPts val="0"/>
              </a:spcAft>
              <a:buSzPts val="1200"/>
              <a:buChar char="■"/>
              <a:defRPr sz="900"/>
            </a:lvl6pPr>
            <a:lvl7pPr marL="2400300" lvl="6" indent="-228600" rtl="0">
              <a:spcBef>
                <a:spcPts val="1200"/>
              </a:spcBef>
              <a:spcAft>
                <a:spcPts val="0"/>
              </a:spcAft>
              <a:buSzPts val="1200"/>
              <a:buChar char="●"/>
              <a:defRPr sz="900"/>
            </a:lvl7pPr>
            <a:lvl8pPr marL="2743200" lvl="7" indent="-228600" rtl="0">
              <a:spcBef>
                <a:spcPts val="1200"/>
              </a:spcBef>
              <a:spcAft>
                <a:spcPts val="0"/>
              </a:spcAft>
              <a:buSzPts val="1200"/>
              <a:buChar char="○"/>
              <a:defRPr sz="900"/>
            </a:lvl8pPr>
            <a:lvl9pPr marL="3086100" lvl="8" indent="-228600" rtl="0">
              <a:spcBef>
                <a:spcPts val="1200"/>
              </a:spcBef>
              <a:spcAft>
                <a:spcPts val="1200"/>
              </a:spcAft>
              <a:buSzPts val="1200"/>
              <a:buChar char="■"/>
              <a:defRPr sz="900"/>
            </a:lvl9pPr>
          </a:lstStyle>
          <a:p>
            <a:endParaRPr/>
          </a:p>
        </p:txBody>
      </p:sp>
      <p:sp>
        <p:nvSpPr>
          <p:cNvPr id="31" name="Google Shape;31;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408752876"/>
      </p:ext>
    </p:extLst>
  </p:cSld>
  <p:clrMapOvr>
    <a:masterClrMapping/>
  </p:clrMapOvr>
  <mc:AlternateContent xmlns:mc="http://schemas.openxmlformats.org/markup-compatibility/2006" xmlns:p14="http://schemas.microsoft.com/office/powerpoint/2010/main">
    <mc:Choice Requires="p14">
      <p:transition spd="med" p14:dur="700" advTm="4311">
        <p:fade/>
      </p:transition>
    </mc:Choice>
    <mc:Fallback xmlns="">
      <p:transition spd="med" advTm="4311">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Main point">
  <p:cSld name="Main 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Autofit/>
          </a:bodyPr>
          <a:lstStyle>
            <a:lvl1pPr lvl="0" rtl="0">
              <a:spcBef>
                <a:spcPts val="0"/>
              </a:spcBef>
              <a:spcAft>
                <a:spcPts val="0"/>
              </a:spcAft>
              <a:buSzPts val="4800"/>
              <a:buNone/>
              <a:defRPr sz="3600"/>
            </a:lvl1pPr>
            <a:lvl2pPr lvl="1" rtl="0">
              <a:spcBef>
                <a:spcPts val="0"/>
              </a:spcBef>
              <a:spcAft>
                <a:spcPts val="0"/>
              </a:spcAft>
              <a:buSzPts val="4800"/>
              <a:buNone/>
              <a:defRPr sz="3600"/>
            </a:lvl2pPr>
            <a:lvl3pPr lvl="2" rtl="0">
              <a:spcBef>
                <a:spcPts val="0"/>
              </a:spcBef>
              <a:spcAft>
                <a:spcPts val="0"/>
              </a:spcAft>
              <a:buSzPts val="4800"/>
              <a:buNone/>
              <a:defRPr sz="3600"/>
            </a:lvl3pPr>
            <a:lvl4pPr lvl="3" rtl="0">
              <a:spcBef>
                <a:spcPts val="0"/>
              </a:spcBef>
              <a:spcAft>
                <a:spcPts val="0"/>
              </a:spcAft>
              <a:buSzPts val="4800"/>
              <a:buNone/>
              <a:defRPr sz="3600"/>
            </a:lvl4pPr>
            <a:lvl5pPr lvl="4" rtl="0">
              <a:spcBef>
                <a:spcPts val="0"/>
              </a:spcBef>
              <a:spcAft>
                <a:spcPts val="0"/>
              </a:spcAft>
              <a:buSzPts val="4800"/>
              <a:buNone/>
              <a:defRPr sz="3600"/>
            </a:lvl5pPr>
            <a:lvl6pPr lvl="5" rtl="0">
              <a:spcBef>
                <a:spcPts val="0"/>
              </a:spcBef>
              <a:spcAft>
                <a:spcPts val="0"/>
              </a:spcAft>
              <a:buSzPts val="4800"/>
              <a:buNone/>
              <a:defRPr sz="3600"/>
            </a:lvl6pPr>
            <a:lvl7pPr lvl="6" rtl="0">
              <a:spcBef>
                <a:spcPts val="0"/>
              </a:spcBef>
              <a:spcAft>
                <a:spcPts val="0"/>
              </a:spcAft>
              <a:buSzPts val="4800"/>
              <a:buNone/>
              <a:defRPr sz="3600"/>
            </a:lvl7pPr>
            <a:lvl8pPr lvl="7" rtl="0">
              <a:spcBef>
                <a:spcPts val="0"/>
              </a:spcBef>
              <a:spcAft>
                <a:spcPts val="0"/>
              </a:spcAft>
              <a:buSzPts val="4800"/>
              <a:buNone/>
              <a:defRPr sz="3600"/>
            </a:lvl8pPr>
            <a:lvl9pPr lvl="8" rtl="0">
              <a:spcBef>
                <a:spcPts val="0"/>
              </a:spcBef>
              <a:spcAft>
                <a:spcPts val="0"/>
              </a:spcAft>
              <a:buSzPts val="4800"/>
              <a:buNone/>
              <a:defRPr sz="3600"/>
            </a:lvl9pPr>
          </a:lstStyle>
          <a:p>
            <a:endParaRPr/>
          </a:p>
        </p:txBody>
      </p:sp>
      <p:sp>
        <p:nvSpPr>
          <p:cNvPr id="34" name="Google Shape;3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1086102159"/>
      </p:ext>
    </p:extLst>
  </p:cSld>
  <p:clrMapOvr>
    <a:masterClrMapping/>
  </p:clrMapOvr>
  <mc:AlternateContent xmlns:mc="http://schemas.openxmlformats.org/markup-compatibility/2006" xmlns:p14="http://schemas.microsoft.com/office/powerpoint/2010/main">
    <mc:Choice Requires="p14">
      <p:transition spd="med" p14:dur="700" advTm="4311">
        <p:fade/>
      </p:transition>
    </mc:Choice>
    <mc:Fallback xmlns="">
      <p:transition spd="med" advTm="4311">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Section title and description">
  <p:cSld name="Section title and description">
    <p:spTree>
      <p:nvGrpSpPr>
        <p:cNvPr id="1"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spcFirstLastPara="1" wrap="square" lIns="68569" tIns="68569" rIns="68569" bIns="68569" anchor="ctr" anchorCtr="0">
            <a:noAutofit/>
          </a:bodyPr>
          <a:lstStyle/>
          <a:p>
            <a:pPr marL="0" lvl="0" indent="0" algn="l" rtl="0">
              <a:spcBef>
                <a:spcPts val="0"/>
              </a:spcBef>
              <a:spcAft>
                <a:spcPts val="0"/>
              </a:spcAft>
              <a:buNone/>
            </a:pPr>
            <a:endParaRPr sz="1350" dirty="0"/>
          </a:p>
        </p:txBody>
      </p:sp>
      <p:sp>
        <p:nvSpPr>
          <p:cNvPr id="37" name="Google Shape;37;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4200"/>
              <a:buNone/>
              <a:defRPr sz="3150"/>
            </a:lvl1pPr>
            <a:lvl2pPr lvl="1" algn="ctr" rtl="0">
              <a:spcBef>
                <a:spcPts val="0"/>
              </a:spcBef>
              <a:spcAft>
                <a:spcPts val="0"/>
              </a:spcAft>
              <a:buSzPts val="4200"/>
              <a:buNone/>
              <a:defRPr sz="3150"/>
            </a:lvl2pPr>
            <a:lvl3pPr lvl="2" algn="ctr" rtl="0">
              <a:spcBef>
                <a:spcPts val="0"/>
              </a:spcBef>
              <a:spcAft>
                <a:spcPts val="0"/>
              </a:spcAft>
              <a:buSzPts val="4200"/>
              <a:buNone/>
              <a:defRPr sz="3150"/>
            </a:lvl3pPr>
            <a:lvl4pPr lvl="3" algn="ctr" rtl="0">
              <a:spcBef>
                <a:spcPts val="0"/>
              </a:spcBef>
              <a:spcAft>
                <a:spcPts val="0"/>
              </a:spcAft>
              <a:buSzPts val="4200"/>
              <a:buNone/>
              <a:defRPr sz="3150"/>
            </a:lvl4pPr>
            <a:lvl5pPr lvl="4" algn="ctr" rtl="0">
              <a:spcBef>
                <a:spcPts val="0"/>
              </a:spcBef>
              <a:spcAft>
                <a:spcPts val="0"/>
              </a:spcAft>
              <a:buSzPts val="4200"/>
              <a:buNone/>
              <a:defRPr sz="3150"/>
            </a:lvl5pPr>
            <a:lvl6pPr lvl="5" algn="ctr" rtl="0">
              <a:spcBef>
                <a:spcPts val="0"/>
              </a:spcBef>
              <a:spcAft>
                <a:spcPts val="0"/>
              </a:spcAft>
              <a:buSzPts val="4200"/>
              <a:buNone/>
              <a:defRPr sz="3150"/>
            </a:lvl6pPr>
            <a:lvl7pPr lvl="6" algn="ctr" rtl="0">
              <a:spcBef>
                <a:spcPts val="0"/>
              </a:spcBef>
              <a:spcAft>
                <a:spcPts val="0"/>
              </a:spcAft>
              <a:buSzPts val="4200"/>
              <a:buNone/>
              <a:defRPr sz="3150"/>
            </a:lvl7pPr>
            <a:lvl8pPr lvl="7" algn="ctr" rtl="0">
              <a:spcBef>
                <a:spcPts val="0"/>
              </a:spcBef>
              <a:spcAft>
                <a:spcPts val="0"/>
              </a:spcAft>
              <a:buSzPts val="4200"/>
              <a:buNone/>
              <a:defRPr sz="3150"/>
            </a:lvl8pPr>
            <a:lvl9pPr lvl="8" algn="ctr" rtl="0">
              <a:spcBef>
                <a:spcPts val="0"/>
              </a:spcBef>
              <a:spcAft>
                <a:spcPts val="0"/>
              </a:spcAft>
              <a:buSzPts val="4200"/>
              <a:buNone/>
              <a:defRPr sz="3150"/>
            </a:lvl9pPr>
          </a:lstStyle>
          <a:p>
            <a:endParaRPr/>
          </a:p>
        </p:txBody>
      </p:sp>
      <p:sp>
        <p:nvSpPr>
          <p:cNvPr id="38" name="Google Shape;38;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2100"/>
              <a:buNone/>
              <a:defRPr sz="1575"/>
            </a:lvl1pPr>
            <a:lvl2pPr lvl="1" algn="ctr" rtl="0">
              <a:lnSpc>
                <a:spcPct val="100000"/>
              </a:lnSpc>
              <a:spcBef>
                <a:spcPts val="0"/>
              </a:spcBef>
              <a:spcAft>
                <a:spcPts val="0"/>
              </a:spcAft>
              <a:buSzPts val="2100"/>
              <a:buNone/>
              <a:defRPr sz="1575"/>
            </a:lvl2pPr>
            <a:lvl3pPr lvl="2" algn="ctr" rtl="0">
              <a:lnSpc>
                <a:spcPct val="100000"/>
              </a:lnSpc>
              <a:spcBef>
                <a:spcPts val="0"/>
              </a:spcBef>
              <a:spcAft>
                <a:spcPts val="0"/>
              </a:spcAft>
              <a:buSzPts val="2100"/>
              <a:buNone/>
              <a:defRPr sz="1575"/>
            </a:lvl3pPr>
            <a:lvl4pPr lvl="3" algn="ctr" rtl="0">
              <a:lnSpc>
                <a:spcPct val="100000"/>
              </a:lnSpc>
              <a:spcBef>
                <a:spcPts val="0"/>
              </a:spcBef>
              <a:spcAft>
                <a:spcPts val="0"/>
              </a:spcAft>
              <a:buSzPts val="2100"/>
              <a:buNone/>
              <a:defRPr sz="1575"/>
            </a:lvl4pPr>
            <a:lvl5pPr lvl="4" algn="ctr" rtl="0">
              <a:lnSpc>
                <a:spcPct val="100000"/>
              </a:lnSpc>
              <a:spcBef>
                <a:spcPts val="0"/>
              </a:spcBef>
              <a:spcAft>
                <a:spcPts val="0"/>
              </a:spcAft>
              <a:buSzPts val="2100"/>
              <a:buNone/>
              <a:defRPr sz="1575"/>
            </a:lvl5pPr>
            <a:lvl6pPr lvl="5" algn="ctr" rtl="0">
              <a:lnSpc>
                <a:spcPct val="100000"/>
              </a:lnSpc>
              <a:spcBef>
                <a:spcPts val="0"/>
              </a:spcBef>
              <a:spcAft>
                <a:spcPts val="0"/>
              </a:spcAft>
              <a:buSzPts val="2100"/>
              <a:buNone/>
              <a:defRPr sz="1575"/>
            </a:lvl6pPr>
            <a:lvl7pPr lvl="6" algn="ctr" rtl="0">
              <a:lnSpc>
                <a:spcPct val="100000"/>
              </a:lnSpc>
              <a:spcBef>
                <a:spcPts val="0"/>
              </a:spcBef>
              <a:spcAft>
                <a:spcPts val="0"/>
              </a:spcAft>
              <a:buSzPts val="2100"/>
              <a:buNone/>
              <a:defRPr sz="1575"/>
            </a:lvl7pPr>
            <a:lvl8pPr lvl="7" algn="ctr" rtl="0">
              <a:lnSpc>
                <a:spcPct val="100000"/>
              </a:lnSpc>
              <a:spcBef>
                <a:spcPts val="0"/>
              </a:spcBef>
              <a:spcAft>
                <a:spcPts val="0"/>
              </a:spcAft>
              <a:buSzPts val="2100"/>
              <a:buNone/>
              <a:defRPr sz="1575"/>
            </a:lvl8pPr>
            <a:lvl9pPr lvl="8" algn="ctr" rtl="0">
              <a:lnSpc>
                <a:spcPct val="100000"/>
              </a:lnSpc>
              <a:spcBef>
                <a:spcPts val="0"/>
              </a:spcBef>
              <a:spcAft>
                <a:spcPts val="0"/>
              </a:spcAft>
              <a:buSzPts val="2100"/>
              <a:buNone/>
              <a:defRPr sz="1575"/>
            </a:lvl9pPr>
          </a:lstStyle>
          <a:p>
            <a:endParaRPr/>
          </a:p>
        </p:txBody>
      </p:sp>
      <p:sp>
        <p:nvSpPr>
          <p:cNvPr id="39" name="Google Shape;39;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Autofit/>
          </a:bodyPr>
          <a:lstStyle>
            <a:lvl1pPr marL="342900" lvl="0" indent="-257175" rtl="0">
              <a:spcBef>
                <a:spcPts val="0"/>
              </a:spcBef>
              <a:spcAft>
                <a:spcPts val="0"/>
              </a:spcAft>
              <a:buSzPts val="1800"/>
              <a:buChar char="●"/>
              <a:defRPr/>
            </a:lvl1pPr>
            <a:lvl2pPr marL="685800" lvl="1" indent="-238125" rtl="0">
              <a:spcBef>
                <a:spcPts val="1200"/>
              </a:spcBef>
              <a:spcAft>
                <a:spcPts val="0"/>
              </a:spcAft>
              <a:buSzPts val="1400"/>
              <a:buChar char="○"/>
              <a:defRPr/>
            </a:lvl2pPr>
            <a:lvl3pPr marL="1028700" lvl="2" indent="-238125" rtl="0">
              <a:spcBef>
                <a:spcPts val="1200"/>
              </a:spcBef>
              <a:spcAft>
                <a:spcPts val="0"/>
              </a:spcAft>
              <a:buSzPts val="1400"/>
              <a:buChar char="■"/>
              <a:defRPr/>
            </a:lvl3pPr>
            <a:lvl4pPr marL="1371600" lvl="3" indent="-238125" rtl="0">
              <a:spcBef>
                <a:spcPts val="1200"/>
              </a:spcBef>
              <a:spcAft>
                <a:spcPts val="0"/>
              </a:spcAft>
              <a:buSzPts val="1400"/>
              <a:buChar char="●"/>
              <a:defRPr/>
            </a:lvl4pPr>
            <a:lvl5pPr marL="1714500" lvl="4" indent="-238125" rtl="0">
              <a:spcBef>
                <a:spcPts val="1200"/>
              </a:spcBef>
              <a:spcAft>
                <a:spcPts val="0"/>
              </a:spcAft>
              <a:buSzPts val="1400"/>
              <a:buChar char="○"/>
              <a:defRPr/>
            </a:lvl5pPr>
            <a:lvl6pPr marL="2057400" lvl="5" indent="-238125" rtl="0">
              <a:spcBef>
                <a:spcPts val="1200"/>
              </a:spcBef>
              <a:spcAft>
                <a:spcPts val="0"/>
              </a:spcAft>
              <a:buSzPts val="1400"/>
              <a:buChar char="■"/>
              <a:defRPr/>
            </a:lvl6pPr>
            <a:lvl7pPr marL="2400300" lvl="6" indent="-238125" rtl="0">
              <a:spcBef>
                <a:spcPts val="1200"/>
              </a:spcBef>
              <a:spcAft>
                <a:spcPts val="0"/>
              </a:spcAft>
              <a:buSzPts val="1400"/>
              <a:buChar char="●"/>
              <a:defRPr/>
            </a:lvl7pPr>
            <a:lvl8pPr marL="2743200" lvl="7" indent="-238125" rtl="0">
              <a:spcBef>
                <a:spcPts val="1200"/>
              </a:spcBef>
              <a:spcAft>
                <a:spcPts val="0"/>
              </a:spcAft>
              <a:buSzPts val="1400"/>
              <a:buChar char="○"/>
              <a:defRPr/>
            </a:lvl8pPr>
            <a:lvl9pPr marL="3086100" lvl="8" indent="-238125" rtl="0">
              <a:spcBef>
                <a:spcPts val="1200"/>
              </a:spcBef>
              <a:spcAft>
                <a:spcPts val="1200"/>
              </a:spcAft>
              <a:buSzPts val="1400"/>
              <a:buChar char="■"/>
              <a:defRPr/>
            </a:lvl9pPr>
          </a:lstStyle>
          <a:p>
            <a:endParaRPr/>
          </a:p>
        </p:txBody>
      </p:sp>
      <p:sp>
        <p:nvSpPr>
          <p:cNvPr id="40" name="Google Shape;40;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3902801806"/>
      </p:ext>
    </p:extLst>
  </p:cSld>
  <p:clrMapOvr>
    <a:masterClrMapping/>
  </p:clrMapOvr>
  <mc:AlternateContent xmlns:mc="http://schemas.openxmlformats.org/markup-compatibility/2006" xmlns:p14="http://schemas.microsoft.com/office/powerpoint/2010/main">
    <mc:Choice Requires="p14">
      <p:transition spd="med" p14:dur="700" advTm="4311">
        <p:fade/>
      </p:transition>
    </mc:Choice>
    <mc:Fallback xmlns="">
      <p:transition spd="med" advTm="4311">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Caption">
  <p:cSld name="Caption">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Autofit/>
          </a:bodyPr>
          <a:lstStyle>
            <a:lvl1pPr marL="342900" lvl="0" indent="-171450" rtl="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2708049381"/>
      </p:ext>
    </p:extLst>
  </p:cSld>
  <p:clrMapOvr>
    <a:masterClrMapping/>
  </p:clrMapOvr>
  <mc:AlternateContent xmlns:mc="http://schemas.openxmlformats.org/markup-compatibility/2006" xmlns:p14="http://schemas.microsoft.com/office/powerpoint/2010/main">
    <mc:Choice Requires="p14">
      <p:transition spd="med" p14:dur="700" advTm="4311">
        <p:fade/>
      </p:transition>
    </mc:Choice>
    <mc:Fallback xmlns="">
      <p:transition spd="med" advTm="4311">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Big number">
  <p:cSld name="Big 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12000"/>
              <a:buNone/>
              <a:defRPr sz="9000"/>
            </a:lvl1pPr>
            <a:lvl2pPr lvl="1" algn="ctr" rtl="0">
              <a:spcBef>
                <a:spcPts val="0"/>
              </a:spcBef>
              <a:spcAft>
                <a:spcPts val="0"/>
              </a:spcAft>
              <a:buSzPts val="12000"/>
              <a:buNone/>
              <a:defRPr sz="9000"/>
            </a:lvl2pPr>
            <a:lvl3pPr lvl="2" algn="ctr" rtl="0">
              <a:spcBef>
                <a:spcPts val="0"/>
              </a:spcBef>
              <a:spcAft>
                <a:spcPts val="0"/>
              </a:spcAft>
              <a:buSzPts val="12000"/>
              <a:buNone/>
              <a:defRPr sz="9000"/>
            </a:lvl3pPr>
            <a:lvl4pPr lvl="3" algn="ctr" rtl="0">
              <a:spcBef>
                <a:spcPts val="0"/>
              </a:spcBef>
              <a:spcAft>
                <a:spcPts val="0"/>
              </a:spcAft>
              <a:buSzPts val="12000"/>
              <a:buNone/>
              <a:defRPr sz="9000"/>
            </a:lvl4pPr>
            <a:lvl5pPr lvl="4" algn="ctr" rtl="0">
              <a:spcBef>
                <a:spcPts val="0"/>
              </a:spcBef>
              <a:spcAft>
                <a:spcPts val="0"/>
              </a:spcAft>
              <a:buSzPts val="12000"/>
              <a:buNone/>
              <a:defRPr sz="9000"/>
            </a:lvl5pPr>
            <a:lvl6pPr lvl="5" algn="ctr" rtl="0">
              <a:spcBef>
                <a:spcPts val="0"/>
              </a:spcBef>
              <a:spcAft>
                <a:spcPts val="0"/>
              </a:spcAft>
              <a:buSzPts val="12000"/>
              <a:buNone/>
              <a:defRPr sz="9000"/>
            </a:lvl6pPr>
            <a:lvl7pPr lvl="6" algn="ctr" rtl="0">
              <a:spcBef>
                <a:spcPts val="0"/>
              </a:spcBef>
              <a:spcAft>
                <a:spcPts val="0"/>
              </a:spcAft>
              <a:buSzPts val="12000"/>
              <a:buNone/>
              <a:defRPr sz="9000"/>
            </a:lvl7pPr>
            <a:lvl8pPr lvl="7" algn="ctr" rtl="0">
              <a:spcBef>
                <a:spcPts val="0"/>
              </a:spcBef>
              <a:spcAft>
                <a:spcPts val="0"/>
              </a:spcAft>
              <a:buSzPts val="12000"/>
              <a:buNone/>
              <a:defRPr sz="9000"/>
            </a:lvl8pPr>
            <a:lvl9pPr lvl="8" algn="ctr" rtl="0">
              <a:spcBef>
                <a:spcPts val="0"/>
              </a:spcBef>
              <a:spcAft>
                <a:spcPts val="0"/>
              </a:spcAft>
              <a:buSzPts val="12000"/>
              <a:buNone/>
              <a:defRPr sz="9000"/>
            </a:lvl9pPr>
          </a:lstStyle>
          <a:p>
            <a:r>
              <a:t>xx%</a:t>
            </a:r>
          </a:p>
        </p:txBody>
      </p:sp>
      <p:sp>
        <p:nvSpPr>
          <p:cNvPr id="46" name="Google Shape;46;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Autofit/>
          </a:bodyPr>
          <a:lstStyle>
            <a:lvl1pPr marL="342900" lvl="0" indent="-257175" algn="ctr" rtl="0">
              <a:spcBef>
                <a:spcPts val="0"/>
              </a:spcBef>
              <a:spcAft>
                <a:spcPts val="0"/>
              </a:spcAft>
              <a:buSzPts val="1800"/>
              <a:buChar char="●"/>
              <a:defRPr/>
            </a:lvl1pPr>
            <a:lvl2pPr marL="685800" lvl="1" indent="-238125" algn="ctr" rtl="0">
              <a:spcBef>
                <a:spcPts val="1200"/>
              </a:spcBef>
              <a:spcAft>
                <a:spcPts val="0"/>
              </a:spcAft>
              <a:buSzPts val="1400"/>
              <a:buChar char="○"/>
              <a:defRPr/>
            </a:lvl2pPr>
            <a:lvl3pPr marL="1028700" lvl="2" indent="-238125" algn="ctr" rtl="0">
              <a:spcBef>
                <a:spcPts val="1200"/>
              </a:spcBef>
              <a:spcAft>
                <a:spcPts val="0"/>
              </a:spcAft>
              <a:buSzPts val="1400"/>
              <a:buChar char="■"/>
              <a:defRPr/>
            </a:lvl3pPr>
            <a:lvl4pPr marL="1371600" lvl="3" indent="-238125" algn="ctr" rtl="0">
              <a:spcBef>
                <a:spcPts val="1200"/>
              </a:spcBef>
              <a:spcAft>
                <a:spcPts val="0"/>
              </a:spcAft>
              <a:buSzPts val="1400"/>
              <a:buChar char="●"/>
              <a:defRPr/>
            </a:lvl4pPr>
            <a:lvl5pPr marL="1714500" lvl="4" indent="-238125" algn="ctr" rtl="0">
              <a:spcBef>
                <a:spcPts val="1200"/>
              </a:spcBef>
              <a:spcAft>
                <a:spcPts val="0"/>
              </a:spcAft>
              <a:buSzPts val="1400"/>
              <a:buChar char="○"/>
              <a:defRPr/>
            </a:lvl5pPr>
            <a:lvl6pPr marL="2057400" lvl="5" indent="-238125" algn="ctr" rtl="0">
              <a:spcBef>
                <a:spcPts val="1200"/>
              </a:spcBef>
              <a:spcAft>
                <a:spcPts val="0"/>
              </a:spcAft>
              <a:buSzPts val="1400"/>
              <a:buChar char="■"/>
              <a:defRPr/>
            </a:lvl6pPr>
            <a:lvl7pPr marL="2400300" lvl="6" indent="-238125" algn="ctr" rtl="0">
              <a:spcBef>
                <a:spcPts val="1200"/>
              </a:spcBef>
              <a:spcAft>
                <a:spcPts val="0"/>
              </a:spcAft>
              <a:buSzPts val="1400"/>
              <a:buChar char="●"/>
              <a:defRPr/>
            </a:lvl7pPr>
            <a:lvl8pPr marL="2743200" lvl="7" indent="-238125" algn="ctr" rtl="0">
              <a:spcBef>
                <a:spcPts val="1200"/>
              </a:spcBef>
              <a:spcAft>
                <a:spcPts val="0"/>
              </a:spcAft>
              <a:buSzPts val="1400"/>
              <a:buChar char="○"/>
              <a:defRPr/>
            </a:lvl8pPr>
            <a:lvl9pPr marL="3086100" lvl="8" indent="-238125" algn="ctr" rtl="0">
              <a:spcBef>
                <a:spcPts val="1200"/>
              </a:spcBef>
              <a:spcAft>
                <a:spcPts val="1200"/>
              </a:spcAft>
              <a:buSzPts val="1400"/>
              <a:buChar char="■"/>
              <a:defRPr/>
            </a:lvl9pPr>
          </a:lstStyle>
          <a:p>
            <a:endParaRPr/>
          </a:p>
        </p:txBody>
      </p:sp>
      <p:sp>
        <p:nvSpPr>
          <p:cNvPr id="47" name="Google Shape;4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2394732762"/>
      </p:ext>
    </p:extLst>
  </p:cSld>
  <p:clrMapOvr>
    <a:masterClrMapping/>
  </p:clrMapOvr>
  <mc:AlternateContent xmlns:mc="http://schemas.openxmlformats.org/markup-compatibility/2006" xmlns:p14="http://schemas.microsoft.com/office/powerpoint/2010/main">
    <mc:Choice Requires="p14">
      <p:transition spd="med" p14:dur="700" advTm="4311">
        <p:fade/>
      </p:transition>
    </mc:Choice>
    <mc:Fallback xmlns="">
      <p:transition spd="med" advTm="4311">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Blank">
    <p:spTree>
      <p:nvGrpSpPr>
        <p:cNvPr id="1" name=""/>
        <p:cNvGrpSpPr/>
        <p:nvPr/>
      </p:nvGrpSpPr>
      <p:grpSpPr>
        <a:xfrm>
          <a:off x="0" y="0"/>
          <a:ext cx="0" cy="0"/>
          <a:chOff x="0" y="0"/>
          <a:chExt cx="0" cy="0"/>
        </a:xfrm>
      </p:grpSpPr>
    </p:spTree>
    <p:custDataLst>
      <p:tags r:id="rId1"/>
    </p:custDataLst>
    <p:extLst>
      <p:ext uri="{BB962C8B-B14F-4D97-AF65-F5344CB8AC3E}">
        <p14:creationId xmlns:p14="http://schemas.microsoft.com/office/powerpoint/2010/main" val="566917486"/>
      </p:ext>
    </p:extLst>
  </p:cSld>
  <p:clrMapOvr>
    <a:masterClrMapping/>
  </p:clrMapOvr>
  <mc:AlternateContent xmlns:mc="http://schemas.openxmlformats.org/markup-compatibility/2006" xmlns:p14="http://schemas.microsoft.com/office/powerpoint/2010/main">
    <mc:Choice Requires="p14">
      <p:transition spd="med" p14:dur="700" advTm="4311">
        <p:fade/>
      </p:transition>
    </mc:Choice>
    <mc:Fallback xmlns="">
      <p:transition spd="med" advTm="4311">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8.xml"/><Relationship Id="rId3" Type="http://schemas.openxmlformats.org/officeDocument/2006/relationships/slideLayout" Target="../slideLayouts/slideLayout13.xml"/><Relationship Id="rId7" Type="http://schemas.openxmlformats.org/officeDocument/2006/relationships/slideLayout" Target="../slideLayouts/slideLayout17.xml"/><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slideLayout" Target="../slideLayouts/slideLayout16.xml"/><Relationship Id="rId11" Type="http://schemas.openxmlformats.org/officeDocument/2006/relationships/theme" Target="../theme/theme2.xml"/><Relationship Id="rId5" Type="http://schemas.openxmlformats.org/officeDocument/2006/relationships/slideLayout" Target="../slideLayouts/slideLayout15.xml"/><Relationship Id="rId10" Type="http://schemas.openxmlformats.org/officeDocument/2006/relationships/slideLayout" Target="../slideLayouts/slideLayout20.xml"/><Relationship Id="rId4" Type="http://schemas.openxmlformats.org/officeDocument/2006/relationships/slideLayout" Target="../slideLayouts/slideLayout14.xml"/><Relationship Id="rId9" Type="http://schemas.openxmlformats.org/officeDocument/2006/relationships/slideLayout" Target="../slideLayouts/slideLayout19.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8.xml"/><Relationship Id="rId13" Type="http://schemas.openxmlformats.org/officeDocument/2006/relationships/theme" Target="../theme/theme3.xml"/><Relationship Id="rId3" Type="http://schemas.openxmlformats.org/officeDocument/2006/relationships/slideLayout" Target="../slideLayouts/slideLayout23.xml"/><Relationship Id="rId7" Type="http://schemas.openxmlformats.org/officeDocument/2006/relationships/slideLayout" Target="../slideLayouts/slideLayout27.xml"/><Relationship Id="rId12" Type="http://schemas.openxmlformats.org/officeDocument/2006/relationships/slideLayout" Target="../slideLayouts/slideLayout32.xml"/><Relationship Id="rId2" Type="http://schemas.openxmlformats.org/officeDocument/2006/relationships/slideLayout" Target="../slideLayouts/slideLayout22.xml"/><Relationship Id="rId1" Type="http://schemas.openxmlformats.org/officeDocument/2006/relationships/slideLayout" Target="../slideLayouts/slideLayout21.xml"/><Relationship Id="rId6" Type="http://schemas.openxmlformats.org/officeDocument/2006/relationships/slideLayout" Target="../slideLayouts/slideLayout26.xml"/><Relationship Id="rId11" Type="http://schemas.openxmlformats.org/officeDocument/2006/relationships/slideLayout" Target="../slideLayouts/slideLayout31.xml"/><Relationship Id="rId5" Type="http://schemas.openxmlformats.org/officeDocument/2006/relationships/slideLayout" Target="../slideLayouts/slideLayout25.xml"/><Relationship Id="rId10" Type="http://schemas.openxmlformats.org/officeDocument/2006/relationships/slideLayout" Target="../slideLayouts/slideLayout30.xml"/><Relationship Id="rId4" Type="http://schemas.openxmlformats.org/officeDocument/2006/relationships/slideLayout" Target="../slideLayouts/slideLayout24.xml"/><Relationship Id="rId9" Type="http://schemas.openxmlformats.org/officeDocument/2006/relationships/slideLayout" Target="../slideLayouts/slideLayout2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Clr>
                <a:schemeClr val="dk1"/>
              </a:buClr>
              <a:buSzPts val="2800"/>
              <a:buNone/>
              <a:defRPr sz="2800">
                <a:solidFill>
                  <a:schemeClr val="dk1"/>
                </a:solidFill>
              </a:defRPr>
            </a:lvl1pPr>
            <a:lvl2pPr lvl="1" rtl="0">
              <a:spcBef>
                <a:spcPts val="0"/>
              </a:spcBef>
              <a:spcAft>
                <a:spcPts val="0"/>
              </a:spcAft>
              <a:buClr>
                <a:schemeClr val="dk1"/>
              </a:buClr>
              <a:buSzPts val="2800"/>
              <a:buNone/>
              <a:defRPr sz="2800">
                <a:solidFill>
                  <a:schemeClr val="dk1"/>
                </a:solidFill>
              </a:defRPr>
            </a:lvl2pPr>
            <a:lvl3pPr lvl="2" rtl="0">
              <a:spcBef>
                <a:spcPts val="0"/>
              </a:spcBef>
              <a:spcAft>
                <a:spcPts val="0"/>
              </a:spcAft>
              <a:buClr>
                <a:schemeClr val="dk1"/>
              </a:buClr>
              <a:buSzPts val="2800"/>
              <a:buNone/>
              <a:defRPr sz="2800">
                <a:solidFill>
                  <a:schemeClr val="dk1"/>
                </a:solidFill>
              </a:defRPr>
            </a:lvl3pPr>
            <a:lvl4pPr lvl="3" rtl="0">
              <a:spcBef>
                <a:spcPts val="0"/>
              </a:spcBef>
              <a:spcAft>
                <a:spcPts val="0"/>
              </a:spcAft>
              <a:buClr>
                <a:schemeClr val="dk1"/>
              </a:buClr>
              <a:buSzPts val="2800"/>
              <a:buNone/>
              <a:defRPr sz="2800">
                <a:solidFill>
                  <a:schemeClr val="dk1"/>
                </a:solidFill>
              </a:defRPr>
            </a:lvl4pPr>
            <a:lvl5pPr lvl="4" rtl="0">
              <a:spcBef>
                <a:spcPts val="0"/>
              </a:spcBef>
              <a:spcAft>
                <a:spcPts val="0"/>
              </a:spcAft>
              <a:buClr>
                <a:schemeClr val="dk1"/>
              </a:buClr>
              <a:buSzPts val="2800"/>
              <a:buNone/>
              <a:defRPr sz="2800">
                <a:solidFill>
                  <a:schemeClr val="dk1"/>
                </a:solidFill>
              </a:defRPr>
            </a:lvl5pPr>
            <a:lvl6pPr lvl="5" rtl="0">
              <a:spcBef>
                <a:spcPts val="0"/>
              </a:spcBef>
              <a:spcAft>
                <a:spcPts val="0"/>
              </a:spcAft>
              <a:buClr>
                <a:schemeClr val="dk1"/>
              </a:buClr>
              <a:buSzPts val="2800"/>
              <a:buNone/>
              <a:defRPr sz="2800">
                <a:solidFill>
                  <a:schemeClr val="dk1"/>
                </a:solidFill>
              </a:defRPr>
            </a:lvl6pPr>
            <a:lvl7pPr lvl="6" rtl="0">
              <a:spcBef>
                <a:spcPts val="0"/>
              </a:spcBef>
              <a:spcAft>
                <a:spcPts val="0"/>
              </a:spcAft>
              <a:buClr>
                <a:schemeClr val="dk1"/>
              </a:buClr>
              <a:buSzPts val="2800"/>
              <a:buNone/>
              <a:defRPr sz="2800">
                <a:solidFill>
                  <a:schemeClr val="dk1"/>
                </a:solidFill>
              </a:defRPr>
            </a:lvl7pPr>
            <a:lvl8pPr lvl="7" rtl="0">
              <a:spcBef>
                <a:spcPts val="0"/>
              </a:spcBef>
              <a:spcAft>
                <a:spcPts val="0"/>
              </a:spcAft>
              <a:buClr>
                <a:schemeClr val="dk1"/>
              </a:buClr>
              <a:buSzPts val="2800"/>
              <a:buNone/>
              <a:defRPr sz="2800">
                <a:solidFill>
                  <a:schemeClr val="dk1"/>
                </a:solidFill>
              </a:defRPr>
            </a:lvl8pPr>
            <a:lvl9pPr lvl="8" rtl="0">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42900" rtl="0">
              <a:lnSpc>
                <a:spcPct val="115000"/>
              </a:lnSpc>
              <a:spcBef>
                <a:spcPts val="0"/>
              </a:spcBef>
              <a:spcAft>
                <a:spcPts val="0"/>
              </a:spcAft>
              <a:buClr>
                <a:schemeClr val="dk2"/>
              </a:buClr>
              <a:buSzPts val="1800"/>
              <a:buChar char="●"/>
              <a:defRPr sz="1800">
                <a:solidFill>
                  <a:schemeClr val="dk2"/>
                </a:solidFill>
              </a:defRPr>
            </a:lvl1pPr>
            <a:lvl2pPr marL="914400" lvl="1" indent="-317500" rtl="0">
              <a:lnSpc>
                <a:spcPct val="115000"/>
              </a:lnSpc>
              <a:spcBef>
                <a:spcPts val="1600"/>
              </a:spcBef>
              <a:spcAft>
                <a:spcPts val="0"/>
              </a:spcAft>
              <a:buClr>
                <a:schemeClr val="dk2"/>
              </a:buClr>
              <a:buSzPts val="1400"/>
              <a:buChar char="○"/>
              <a:defRPr>
                <a:solidFill>
                  <a:schemeClr val="dk2"/>
                </a:solidFill>
              </a:defRPr>
            </a:lvl2pPr>
            <a:lvl3pPr marL="1371600" lvl="2" indent="-317500" rtl="0">
              <a:lnSpc>
                <a:spcPct val="115000"/>
              </a:lnSpc>
              <a:spcBef>
                <a:spcPts val="1600"/>
              </a:spcBef>
              <a:spcAft>
                <a:spcPts val="0"/>
              </a:spcAft>
              <a:buClr>
                <a:schemeClr val="dk2"/>
              </a:buClr>
              <a:buSzPts val="1400"/>
              <a:buChar char="■"/>
              <a:defRPr>
                <a:solidFill>
                  <a:schemeClr val="dk2"/>
                </a:solidFill>
              </a:defRPr>
            </a:lvl3pPr>
            <a:lvl4pPr marL="1828800" lvl="3" indent="-317500" rtl="0">
              <a:lnSpc>
                <a:spcPct val="115000"/>
              </a:lnSpc>
              <a:spcBef>
                <a:spcPts val="1600"/>
              </a:spcBef>
              <a:spcAft>
                <a:spcPts val="0"/>
              </a:spcAft>
              <a:buClr>
                <a:schemeClr val="dk2"/>
              </a:buClr>
              <a:buSzPts val="1400"/>
              <a:buChar char="●"/>
              <a:defRPr>
                <a:solidFill>
                  <a:schemeClr val="dk2"/>
                </a:solidFill>
              </a:defRPr>
            </a:lvl4pPr>
            <a:lvl5pPr marL="2286000" lvl="4" indent="-317500" rtl="0">
              <a:lnSpc>
                <a:spcPct val="115000"/>
              </a:lnSpc>
              <a:spcBef>
                <a:spcPts val="1600"/>
              </a:spcBef>
              <a:spcAft>
                <a:spcPts val="0"/>
              </a:spcAft>
              <a:buClr>
                <a:schemeClr val="dk2"/>
              </a:buClr>
              <a:buSzPts val="1400"/>
              <a:buChar char="○"/>
              <a:defRPr>
                <a:solidFill>
                  <a:schemeClr val="dk2"/>
                </a:solidFill>
              </a:defRPr>
            </a:lvl5pPr>
            <a:lvl6pPr marL="2743200" lvl="5" indent="-317500" rtl="0">
              <a:lnSpc>
                <a:spcPct val="115000"/>
              </a:lnSpc>
              <a:spcBef>
                <a:spcPts val="1600"/>
              </a:spcBef>
              <a:spcAft>
                <a:spcPts val="0"/>
              </a:spcAft>
              <a:buClr>
                <a:schemeClr val="dk2"/>
              </a:buClr>
              <a:buSzPts val="1400"/>
              <a:buChar char="■"/>
              <a:defRPr>
                <a:solidFill>
                  <a:schemeClr val="dk2"/>
                </a:solidFill>
              </a:defRPr>
            </a:lvl6pPr>
            <a:lvl7pPr marL="3200400" lvl="6" indent="-317500" rtl="0">
              <a:lnSpc>
                <a:spcPct val="115000"/>
              </a:lnSpc>
              <a:spcBef>
                <a:spcPts val="1600"/>
              </a:spcBef>
              <a:spcAft>
                <a:spcPts val="0"/>
              </a:spcAft>
              <a:buClr>
                <a:schemeClr val="dk2"/>
              </a:buClr>
              <a:buSzPts val="1400"/>
              <a:buChar char="●"/>
              <a:defRPr>
                <a:solidFill>
                  <a:schemeClr val="dk2"/>
                </a:solidFill>
              </a:defRPr>
            </a:lvl7pPr>
            <a:lvl8pPr marL="3657600" lvl="7" indent="-317500" rtl="0">
              <a:lnSpc>
                <a:spcPct val="115000"/>
              </a:lnSpc>
              <a:spcBef>
                <a:spcPts val="1600"/>
              </a:spcBef>
              <a:spcAft>
                <a:spcPts val="0"/>
              </a:spcAft>
              <a:buClr>
                <a:schemeClr val="dk2"/>
              </a:buClr>
              <a:buSzPts val="1400"/>
              <a:buChar char="○"/>
              <a:defRPr>
                <a:solidFill>
                  <a:schemeClr val="dk2"/>
                </a:solidFill>
              </a:defRPr>
            </a:lvl8pPr>
            <a:lvl9pPr marL="4114800" lvl="8" indent="-317500" rtl="0">
              <a:lnSpc>
                <a:spcPct val="115000"/>
              </a:lnSpc>
              <a:spcBef>
                <a:spcPts val="1600"/>
              </a:spcBef>
              <a:spcAft>
                <a:spcPts val="160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lgn="r" rtl="0">
              <a:buNone/>
              <a:defRPr sz="750">
                <a:solidFill>
                  <a:schemeClr val="dk2"/>
                </a:solidFill>
              </a:defRPr>
            </a:lvl1pPr>
            <a:lvl2pPr lvl="1" algn="r" rtl="0">
              <a:buNone/>
              <a:defRPr sz="750">
                <a:solidFill>
                  <a:schemeClr val="dk2"/>
                </a:solidFill>
              </a:defRPr>
            </a:lvl2pPr>
            <a:lvl3pPr lvl="2" algn="r" rtl="0">
              <a:buNone/>
              <a:defRPr sz="750">
                <a:solidFill>
                  <a:schemeClr val="dk2"/>
                </a:solidFill>
              </a:defRPr>
            </a:lvl3pPr>
            <a:lvl4pPr lvl="3" algn="r" rtl="0">
              <a:buNone/>
              <a:defRPr sz="750">
                <a:solidFill>
                  <a:schemeClr val="dk2"/>
                </a:solidFill>
              </a:defRPr>
            </a:lvl4pPr>
            <a:lvl5pPr lvl="4" algn="r" rtl="0">
              <a:buNone/>
              <a:defRPr sz="750">
                <a:solidFill>
                  <a:schemeClr val="dk2"/>
                </a:solidFill>
              </a:defRPr>
            </a:lvl5pPr>
            <a:lvl6pPr lvl="5" algn="r" rtl="0">
              <a:buNone/>
              <a:defRPr sz="750">
                <a:solidFill>
                  <a:schemeClr val="dk2"/>
                </a:solidFill>
              </a:defRPr>
            </a:lvl6pPr>
            <a:lvl7pPr lvl="6" algn="r" rtl="0">
              <a:buNone/>
              <a:defRPr sz="750">
                <a:solidFill>
                  <a:schemeClr val="dk2"/>
                </a:solidFill>
              </a:defRPr>
            </a:lvl7pPr>
            <a:lvl8pPr lvl="7" algn="r" rtl="0">
              <a:buNone/>
              <a:defRPr sz="750">
                <a:solidFill>
                  <a:schemeClr val="dk2"/>
                </a:solidFill>
              </a:defRPr>
            </a:lvl8pPr>
            <a:lvl9pPr lvl="8" algn="r" rtl="0">
              <a:buNone/>
              <a:defRPr sz="750">
                <a:solidFill>
                  <a:schemeClr val="dk2"/>
                </a:solidFill>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2207684174"/>
      </p:ext>
    </p:extLst>
  </p:cSld>
  <p:clrMap bg1="lt1" tx1="dk1" bg2="dk2" tx2="lt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815" r:id="rId10"/>
  </p:sldLayoutIdLst>
  <mc:AlternateContent xmlns:mc="http://schemas.openxmlformats.org/markup-compatibility/2006" xmlns:p14="http://schemas.microsoft.com/office/powerpoint/2010/main">
    <mc:Choice Requires="p14">
      <p:transition spd="med" p14:dur="700" advTm="4311">
        <p:fade/>
      </p:transition>
    </mc:Choice>
    <mc:Fallback xmlns="">
      <p:transition spd="med" advTm="4311">
        <p:fade/>
      </p:transition>
    </mc:Fallback>
  </mc:AlternateConten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Clr>
                <a:schemeClr val="dk1"/>
              </a:buClr>
              <a:buSzPts val="2800"/>
              <a:buNone/>
              <a:defRPr sz="2800">
                <a:solidFill>
                  <a:schemeClr val="dk1"/>
                </a:solidFill>
              </a:defRPr>
            </a:lvl1pPr>
            <a:lvl2pPr lvl="1" rtl="0">
              <a:spcBef>
                <a:spcPts val="0"/>
              </a:spcBef>
              <a:spcAft>
                <a:spcPts val="0"/>
              </a:spcAft>
              <a:buClr>
                <a:schemeClr val="dk1"/>
              </a:buClr>
              <a:buSzPts val="2800"/>
              <a:buNone/>
              <a:defRPr sz="2800">
                <a:solidFill>
                  <a:schemeClr val="dk1"/>
                </a:solidFill>
              </a:defRPr>
            </a:lvl2pPr>
            <a:lvl3pPr lvl="2" rtl="0">
              <a:spcBef>
                <a:spcPts val="0"/>
              </a:spcBef>
              <a:spcAft>
                <a:spcPts val="0"/>
              </a:spcAft>
              <a:buClr>
                <a:schemeClr val="dk1"/>
              </a:buClr>
              <a:buSzPts val="2800"/>
              <a:buNone/>
              <a:defRPr sz="2800">
                <a:solidFill>
                  <a:schemeClr val="dk1"/>
                </a:solidFill>
              </a:defRPr>
            </a:lvl3pPr>
            <a:lvl4pPr lvl="3" rtl="0">
              <a:spcBef>
                <a:spcPts val="0"/>
              </a:spcBef>
              <a:spcAft>
                <a:spcPts val="0"/>
              </a:spcAft>
              <a:buClr>
                <a:schemeClr val="dk1"/>
              </a:buClr>
              <a:buSzPts val="2800"/>
              <a:buNone/>
              <a:defRPr sz="2800">
                <a:solidFill>
                  <a:schemeClr val="dk1"/>
                </a:solidFill>
              </a:defRPr>
            </a:lvl4pPr>
            <a:lvl5pPr lvl="4" rtl="0">
              <a:spcBef>
                <a:spcPts val="0"/>
              </a:spcBef>
              <a:spcAft>
                <a:spcPts val="0"/>
              </a:spcAft>
              <a:buClr>
                <a:schemeClr val="dk1"/>
              </a:buClr>
              <a:buSzPts val="2800"/>
              <a:buNone/>
              <a:defRPr sz="2800">
                <a:solidFill>
                  <a:schemeClr val="dk1"/>
                </a:solidFill>
              </a:defRPr>
            </a:lvl5pPr>
            <a:lvl6pPr lvl="5" rtl="0">
              <a:spcBef>
                <a:spcPts val="0"/>
              </a:spcBef>
              <a:spcAft>
                <a:spcPts val="0"/>
              </a:spcAft>
              <a:buClr>
                <a:schemeClr val="dk1"/>
              </a:buClr>
              <a:buSzPts val="2800"/>
              <a:buNone/>
              <a:defRPr sz="2800">
                <a:solidFill>
                  <a:schemeClr val="dk1"/>
                </a:solidFill>
              </a:defRPr>
            </a:lvl6pPr>
            <a:lvl7pPr lvl="6" rtl="0">
              <a:spcBef>
                <a:spcPts val="0"/>
              </a:spcBef>
              <a:spcAft>
                <a:spcPts val="0"/>
              </a:spcAft>
              <a:buClr>
                <a:schemeClr val="dk1"/>
              </a:buClr>
              <a:buSzPts val="2800"/>
              <a:buNone/>
              <a:defRPr sz="2800">
                <a:solidFill>
                  <a:schemeClr val="dk1"/>
                </a:solidFill>
              </a:defRPr>
            </a:lvl7pPr>
            <a:lvl8pPr lvl="7" rtl="0">
              <a:spcBef>
                <a:spcPts val="0"/>
              </a:spcBef>
              <a:spcAft>
                <a:spcPts val="0"/>
              </a:spcAft>
              <a:buClr>
                <a:schemeClr val="dk1"/>
              </a:buClr>
              <a:buSzPts val="2800"/>
              <a:buNone/>
              <a:defRPr sz="2800">
                <a:solidFill>
                  <a:schemeClr val="dk1"/>
                </a:solidFill>
              </a:defRPr>
            </a:lvl8pPr>
            <a:lvl9pPr lvl="8" rtl="0">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42900" rtl="0">
              <a:lnSpc>
                <a:spcPct val="115000"/>
              </a:lnSpc>
              <a:spcBef>
                <a:spcPts val="0"/>
              </a:spcBef>
              <a:spcAft>
                <a:spcPts val="0"/>
              </a:spcAft>
              <a:buClr>
                <a:schemeClr val="dk2"/>
              </a:buClr>
              <a:buSzPts val="1800"/>
              <a:buChar char="●"/>
              <a:defRPr sz="1800">
                <a:solidFill>
                  <a:schemeClr val="dk2"/>
                </a:solidFill>
              </a:defRPr>
            </a:lvl1pPr>
            <a:lvl2pPr marL="914400" lvl="1" indent="-317500" rtl="0">
              <a:lnSpc>
                <a:spcPct val="115000"/>
              </a:lnSpc>
              <a:spcBef>
                <a:spcPts val="1600"/>
              </a:spcBef>
              <a:spcAft>
                <a:spcPts val="0"/>
              </a:spcAft>
              <a:buClr>
                <a:schemeClr val="dk2"/>
              </a:buClr>
              <a:buSzPts val="1400"/>
              <a:buChar char="○"/>
              <a:defRPr>
                <a:solidFill>
                  <a:schemeClr val="dk2"/>
                </a:solidFill>
              </a:defRPr>
            </a:lvl2pPr>
            <a:lvl3pPr marL="1371600" lvl="2" indent="-317500" rtl="0">
              <a:lnSpc>
                <a:spcPct val="115000"/>
              </a:lnSpc>
              <a:spcBef>
                <a:spcPts val="1600"/>
              </a:spcBef>
              <a:spcAft>
                <a:spcPts val="0"/>
              </a:spcAft>
              <a:buClr>
                <a:schemeClr val="dk2"/>
              </a:buClr>
              <a:buSzPts val="1400"/>
              <a:buChar char="■"/>
              <a:defRPr>
                <a:solidFill>
                  <a:schemeClr val="dk2"/>
                </a:solidFill>
              </a:defRPr>
            </a:lvl3pPr>
            <a:lvl4pPr marL="1828800" lvl="3" indent="-317500" rtl="0">
              <a:lnSpc>
                <a:spcPct val="115000"/>
              </a:lnSpc>
              <a:spcBef>
                <a:spcPts val="1600"/>
              </a:spcBef>
              <a:spcAft>
                <a:spcPts val="0"/>
              </a:spcAft>
              <a:buClr>
                <a:schemeClr val="dk2"/>
              </a:buClr>
              <a:buSzPts val="1400"/>
              <a:buChar char="●"/>
              <a:defRPr>
                <a:solidFill>
                  <a:schemeClr val="dk2"/>
                </a:solidFill>
              </a:defRPr>
            </a:lvl4pPr>
            <a:lvl5pPr marL="2286000" lvl="4" indent="-317500" rtl="0">
              <a:lnSpc>
                <a:spcPct val="115000"/>
              </a:lnSpc>
              <a:spcBef>
                <a:spcPts val="1600"/>
              </a:spcBef>
              <a:spcAft>
                <a:spcPts val="0"/>
              </a:spcAft>
              <a:buClr>
                <a:schemeClr val="dk2"/>
              </a:buClr>
              <a:buSzPts val="1400"/>
              <a:buChar char="○"/>
              <a:defRPr>
                <a:solidFill>
                  <a:schemeClr val="dk2"/>
                </a:solidFill>
              </a:defRPr>
            </a:lvl5pPr>
            <a:lvl6pPr marL="2743200" lvl="5" indent="-317500" rtl="0">
              <a:lnSpc>
                <a:spcPct val="115000"/>
              </a:lnSpc>
              <a:spcBef>
                <a:spcPts val="1600"/>
              </a:spcBef>
              <a:spcAft>
                <a:spcPts val="0"/>
              </a:spcAft>
              <a:buClr>
                <a:schemeClr val="dk2"/>
              </a:buClr>
              <a:buSzPts val="1400"/>
              <a:buChar char="■"/>
              <a:defRPr>
                <a:solidFill>
                  <a:schemeClr val="dk2"/>
                </a:solidFill>
              </a:defRPr>
            </a:lvl6pPr>
            <a:lvl7pPr marL="3200400" lvl="6" indent="-317500" rtl="0">
              <a:lnSpc>
                <a:spcPct val="115000"/>
              </a:lnSpc>
              <a:spcBef>
                <a:spcPts val="1600"/>
              </a:spcBef>
              <a:spcAft>
                <a:spcPts val="0"/>
              </a:spcAft>
              <a:buClr>
                <a:schemeClr val="dk2"/>
              </a:buClr>
              <a:buSzPts val="1400"/>
              <a:buChar char="●"/>
              <a:defRPr>
                <a:solidFill>
                  <a:schemeClr val="dk2"/>
                </a:solidFill>
              </a:defRPr>
            </a:lvl7pPr>
            <a:lvl8pPr marL="3657600" lvl="7" indent="-317500" rtl="0">
              <a:lnSpc>
                <a:spcPct val="115000"/>
              </a:lnSpc>
              <a:spcBef>
                <a:spcPts val="1600"/>
              </a:spcBef>
              <a:spcAft>
                <a:spcPts val="0"/>
              </a:spcAft>
              <a:buClr>
                <a:schemeClr val="dk2"/>
              </a:buClr>
              <a:buSzPts val="1400"/>
              <a:buChar char="○"/>
              <a:defRPr>
                <a:solidFill>
                  <a:schemeClr val="dk2"/>
                </a:solidFill>
              </a:defRPr>
            </a:lvl8pPr>
            <a:lvl9pPr marL="4114800" lvl="8" indent="-317500" rtl="0">
              <a:lnSpc>
                <a:spcPct val="115000"/>
              </a:lnSpc>
              <a:spcBef>
                <a:spcPts val="1600"/>
              </a:spcBef>
              <a:spcAft>
                <a:spcPts val="160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lgn="r" rtl="0">
              <a:buNone/>
              <a:defRPr sz="1000">
                <a:solidFill>
                  <a:schemeClr val="dk2"/>
                </a:solidFill>
              </a:defRPr>
            </a:lvl1pPr>
            <a:lvl2pPr lvl="1" algn="r" rtl="0">
              <a:buNone/>
              <a:defRPr sz="1000">
                <a:solidFill>
                  <a:schemeClr val="dk2"/>
                </a:solidFill>
              </a:defRPr>
            </a:lvl2pPr>
            <a:lvl3pPr lvl="2" algn="r" rtl="0">
              <a:buNone/>
              <a:defRPr sz="1000">
                <a:solidFill>
                  <a:schemeClr val="dk2"/>
                </a:solidFill>
              </a:defRPr>
            </a:lvl3pPr>
            <a:lvl4pPr lvl="3" algn="r" rtl="0">
              <a:buNone/>
              <a:defRPr sz="1000">
                <a:solidFill>
                  <a:schemeClr val="dk2"/>
                </a:solidFill>
              </a:defRPr>
            </a:lvl4pPr>
            <a:lvl5pPr lvl="4" algn="r" rtl="0">
              <a:buNone/>
              <a:defRPr sz="1000">
                <a:solidFill>
                  <a:schemeClr val="dk2"/>
                </a:solidFill>
              </a:defRPr>
            </a:lvl5pPr>
            <a:lvl6pPr lvl="5" algn="r" rtl="0">
              <a:buNone/>
              <a:defRPr sz="1000">
                <a:solidFill>
                  <a:schemeClr val="dk2"/>
                </a:solidFill>
              </a:defRPr>
            </a:lvl6pPr>
            <a:lvl7pPr lvl="6" algn="r" rtl="0">
              <a:buNone/>
              <a:defRPr sz="1000">
                <a:solidFill>
                  <a:schemeClr val="dk2"/>
                </a:solidFill>
              </a:defRPr>
            </a:lvl7pPr>
            <a:lvl8pPr lvl="7" algn="r" rtl="0">
              <a:buNone/>
              <a:defRPr sz="1000">
                <a:solidFill>
                  <a:schemeClr val="dk2"/>
                </a:solidFill>
              </a:defRPr>
            </a:lvl8pPr>
            <a:lvl9pPr lvl="8" algn="r" rtl="0">
              <a:buNone/>
              <a:defRPr sz="1000">
                <a:solidFill>
                  <a:schemeClr val="dk2"/>
                </a:solidFill>
              </a:defRPr>
            </a:lvl9pPr>
          </a:lstStyle>
          <a:p>
            <a:pPr marL="0" lvl="0" indent="0" algn="r" rtl="0">
              <a:spcBef>
                <a:spcPts val="0"/>
              </a:spcBef>
              <a:spcAft>
                <a:spcPts val="0"/>
              </a:spcAft>
              <a:buNone/>
            </a:pPr>
            <a:fld id="{00000000-1234-1234-1234-123412341234}" type="slidenum">
              <a:rPr lang="en"/>
              <a:t>‹#›</a:t>
            </a:fld>
            <a:endParaRPr dirty="0"/>
          </a:p>
        </p:txBody>
      </p:sp>
    </p:spTree>
    <p:extLst>
      <p:ext uri="{BB962C8B-B14F-4D97-AF65-F5344CB8AC3E}">
        <p14:creationId xmlns:p14="http://schemas.microsoft.com/office/powerpoint/2010/main" val="845506630"/>
      </p:ext>
    </p:extLst>
  </p:cSld>
  <p:clrMap bg1="lt1" tx1="dk1" bg2="dk2" tx2="lt2" accent1="accent1" accent2="accent2" accent3="accent3" accent4="accent4" accent5="accent5" accent6="accent6" hlink="hlink" folHlink="folHlink"/>
  <p:sldLayoutIdLst>
    <p:sldLayoutId id="2147483780" r:id="rId1"/>
    <p:sldLayoutId id="2147483781" r:id="rId2"/>
    <p:sldLayoutId id="2147483782" r:id="rId3"/>
    <p:sldLayoutId id="2147483783" r:id="rId4"/>
    <p:sldLayoutId id="2147483784" r:id="rId5"/>
    <p:sldLayoutId id="2147483785" r:id="rId6"/>
    <p:sldLayoutId id="2147483786" r:id="rId7"/>
    <p:sldLayoutId id="2147483787" r:id="rId8"/>
    <p:sldLayoutId id="2147483788" r:id="rId9"/>
    <p:sldLayoutId id="2147483789" r:id="rId10"/>
  </p:sldLayoutIdLst>
  <mc:AlternateContent xmlns:mc="http://schemas.openxmlformats.org/markup-compatibility/2006" xmlns:p14="http://schemas.microsoft.com/office/powerpoint/2010/main">
    <mc:Choice Requires="p14">
      <p:transition spd="med" p14:dur="700" advTm="4311">
        <p:fade/>
      </p:transition>
    </mc:Choice>
    <mc:Fallback xmlns="">
      <p:transition spd="med" advTm="4311">
        <p:fade/>
      </p:transition>
    </mc:Fallback>
  </mc:AlternateConten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C7894AE-0559-4385-B669-C90294EC3688}"/>
              </a:ext>
            </a:extLst>
          </p:cNvPr>
          <p:cNvSpPr>
            <a:spLocks noGrp="1"/>
          </p:cNvSpPr>
          <p:nvPr>
            <p:ph type="title"/>
          </p:nvPr>
        </p:nvSpPr>
        <p:spPr>
          <a:xfrm>
            <a:off x="628650" y="273845"/>
            <a:ext cx="7886700" cy="994172"/>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57FDB345-03EB-4483-AF32-FCC264047FB9}"/>
              </a:ext>
            </a:extLst>
          </p:cNvPr>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8DD9E40-2C34-46C3-A189-9F32EB74DF8C}"/>
              </a:ext>
            </a:extLst>
          </p:cNvPr>
          <p:cNvSpPr>
            <a:spLocks noGrp="1"/>
          </p:cNvSpPr>
          <p:nvPr>
            <p:ph type="dt" sz="half" idx="2"/>
          </p:nvPr>
        </p:nvSpPr>
        <p:spPr>
          <a:xfrm>
            <a:off x="628650" y="4767264"/>
            <a:ext cx="2057400" cy="273844"/>
          </a:xfrm>
          <a:prstGeom prst="rect">
            <a:avLst/>
          </a:prstGeom>
        </p:spPr>
        <p:txBody>
          <a:bodyPr vert="horz" lIns="91440" tIns="45720" rIns="91440" bIns="45720" rtlCol="0" anchor="ctr"/>
          <a:lstStyle>
            <a:lvl1pPr algn="l">
              <a:defRPr sz="675">
                <a:solidFill>
                  <a:schemeClr val="tx1">
                    <a:tint val="75000"/>
                  </a:schemeClr>
                </a:solidFill>
              </a:defRPr>
            </a:lvl1pPr>
          </a:lstStyle>
          <a:p>
            <a:fld id="{DA6BAAE7-2D7D-4762-9255-641ABE15A2AB}" type="datetimeFigureOut">
              <a:rPr lang="en-US" smtClean="0"/>
              <a:t>4/5/2024</a:t>
            </a:fld>
            <a:endParaRPr lang="en-US" dirty="0"/>
          </a:p>
        </p:txBody>
      </p:sp>
      <p:sp>
        <p:nvSpPr>
          <p:cNvPr id="5" name="Footer Placeholder 4">
            <a:extLst>
              <a:ext uri="{FF2B5EF4-FFF2-40B4-BE49-F238E27FC236}">
                <a16:creationId xmlns:a16="http://schemas.microsoft.com/office/drawing/2014/main" id="{5ED6F669-6F61-4393-8880-5E215D6DB475}"/>
              </a:ext>
            </a:extLst>
          </p:cNvPr>
          <p:cNvSpPr>
            <a:spLocks noGrp="1"/>
          </p:cNvSpPr>
          <p:nvPr>
            <p:ph type="ftr" sz="quarter" idx="3"/>
          </p:nvPr>
        </p:nvSpPr>
        <p:spPr>
          <a:xfrm>
            <a:off x="3028950" y="4767264"/>
            <a:ext cx="3086100" cy="273844"/>
          </a:xfrm>
          <a:prstGeom prst="rect">
            <a:avLst/>
          </a:prstGeom>
        </p:spPr>
        <p:txBody>
          <a:bodyPr vert="horz" lIns="91440" tIns="45720" rIns="91440" bIns="45720" rtlCol="0" anchor="ctr"/>
          <a:lstStyle>
            <a:lvl1pPr algn="ctr">
              <a:defRPr sz="675">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9678B622-30A4-45EC-8F31-EDC4F5E4367D}"/>
              </a:ext>
            </a:extLst>
          </p:cNvPr>
          <p:cNvSpPr>
            <a:spLocks noGrp="1"/>
          </p:cNvSpPr>
          <p:nvPr>
            <p:ph type="sldNum" sz="quarter" idx="4"/>
          </p:nvPr>
        </p:nvSpPr>
        <p:spPr>
          <a:xfrm>
            <a:off x="6457950" y="4767264"/>
            <a:ext cx="2057400" cy="273844"/>
          </a:xfrm>
          <a:prstGeom prst="rect">
            <a:avLst/>
          </a:prstGeom>
        </p:spPr>
        <p:txBody>
          <a:bodyPr vert="horz" lIns="91440" tIns="45720" rIns="91440" bIns="45720" rtlCol="0" anchor="ctr"/>
          <a:lstStyle>
            <a:lvl1pPr algn="r">
              <a:defRPr sz="675">
                <a:solidFill>
                  <a:schemeClr val="tx1">
                    <a:tint val="75000"/>
                  </a:schemeClr>
                </a:solidFill>
              </a:defRPr>
            </a:lvl1pPr>
          </a:lstStyle>
          <a:p>
            <a:fld id="{ACEA6A65-BE7D-4D61-A608-1539A25B89AE}" type="slidenum">
              <a:rPr lang="en-US" smtClean="0"/>
              <a:t>‹#›</a:t>
            </a:fld>
            <a:endParaRPr lang="en-US" dirty="0"/>
          </a:p>
        </p:txBody>
      </p:sp>
    </p:spTree>
    <p:extLst>
      <p:ext uri="{BB962C8B-B14F-4D97-AF65-F5344CB8AC3E}">
        <p14:creationId xmlns:p14="http://schemas.microsoft.com/office/powerpoint/2010/main" val="1564739980"/>
      </p:ext>
    </p:extLst>
  </p:cSld>
  <p:clrMap bg1="lt1" tx1="dk1" bg2="lt2" tx2="dk2" accent1="accent1" accent2="accent2" accent3="accent3" accent4="accent4" accent5="accent5" accent6="accent6" hlink="hlink" folHlink="folHlink"/>
  <p:sldLayoutIdLst>
    <p:sldLayoutId id="2147483791" r:id="rId1"/>
    <p:sldLayoutId id="2147483792" r:id="rId2"/>
    <p:sldLayoutId id="2147483793" r:id="rId3"/>
    <p:sldLayoutId id="2147483794" r:id="rId4"/>
    <p:sldLayoutId id="2147483795" r:id="rId5"/>
    <p:sldLayoutId id="2147483796" r:id="rId6"/>
    <p:sldLayoutId id="2147483797" r:id="rId7"/>
    <p:sldLayoutId id="2147483798" r:id="rId8"/>
    <p:sldLayoutId id="2147483799" r:id="rId9"/>
    <p:sldLayoutId id="2147483800" r:id="rId10"/>
    <p:sldLayoutId id="2147483801" r:id="rId11"/>
    <p:sldLayoutId id="2147483802" r:id="rId12"/>
  </p:sldLayoutIdLst>
  <p:hf hdr="0" ftr="0"/>
  <p:txStyles>
    <p:titleStyle>
      <a:lvl1pPr algn="l" defTabSz="514350" rtl="0" eaLnBrk="1" latinLnBrk="0" hangingPunct="1">
        <a:lnSpc>
          <a:spcPct val="90000"/>
        </a:lnSpc>
        <a:spcBef>
          <a:spcPct val="0"/>
        </a:spcBef>
        <a:buNone/>
        <a:defRPr sz="2475" kern="1200">
          <a:solidFill>
            <a:schemeClr val="tx1"/>
          </a:solidFill>
          <a:latin typeface="+mj-lt"/>
          <a:ea typeface="+mj-ea"/>
          <a:cs typeface="+mj-cs"/>
        </a:defRPr>
      </a:lvl1pPr>
    </p:titleStyle>
    <p:bodyStyle>
      <a:lvl1pPr marL="128588" indent="-128588" algn="l" defTabSz="514350" rtl="0" eaLnBrk="1" latinLnBrk="0" hangingPunct="1">
        <a:lnSpc>
          <a:spcPct val="90000"/>
        </a:lnSpc>
        <a:spcBef>
          <a:spcPts val="563"/>
        </a:spcBef>
        <a:buFont typeface="Arial" panose="020B0604020202020204" pitchFamily="34" charset="0"/>
        <a:buChar char="•"/>
        <a:defRPr sz="1575" kern="1200">
          <a:solidFill>
            <a:schemeClr val="tx1"/>
          </a:solidFill>
          <a:latin typeface="+mn-lt"/>
          <a:ea typeface="+mn-ea"/>
          <a:cs typeface="+mn-cs"/>
        </a:defRPr>
      </a:lvl1pPr>
      <a:lvl2pPr marL="385763" indent="-128588" algn="l" defTabSz="514350" rtl="0" eaLnBrk="1" latinLnBrk="0" hangingPunct="1">
        <a:lnSpc>
          <a:spcPct val="90000"/>
        </a:lnSpc>
        <a:spcBef>
          <a:spcPts val="281"/>
        </a:spcBef>
        <a:buFont typeface="Arial" panose="020B0604020202020204" pitchFamily="34" charset="0"/>
        <a:buChar char="•"/>
        <a:defRPr sz="1350" kern="1200">
          <a:solidFill>
            <a:schemeClr val="tx1"/>
          </a:solidFill>
          <a:latin typeface="+mn-lt"/>
          <a:ea typeface="+mn-ea"/>
          <a:cs typeface="+mn-cs"/>
        </a:defRPr>
      </a:lvl2pPr>
      <a:lvl3pPr marL="642938" indent="-128588" algn="l" defTabSz="514350" rtl="0" eaLnBrk="1" latinLnBrk="0" hangingPunct="1">
        <a:lnSpc>
          <a:spcPct val="90000"/>
        </a:lnSpc>
        <a:spcBef>
          <a:spcPts val="281"/>
        </a:spcBef>
        <a:buFont typeface="Arial" panose="020B0604020202020204" pitchFamily="34" charset="0"/>
        <a:buChar char="•"/>
        <a:defRPr sz="1125" kern="1200">
          <a:solidFill>
            <a:schemeClr val="tx1"/>
          </a:solidFill>
          <a:latin typeface="+mn-lt"/>
          <a:ea typeface="+mn-ea"/>
          <a:cs typeface="+mn-cs"/>
        </a:defRPr>
      </a:lvl3pPr>
      <a:lvl4pPr marL="90011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4pPr>
      <a:lvl5pPr marL="115728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5pPr>
      <a:lvl6pPr marL="141446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6pPr>
      <a:lvl7pPr marL="167163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7pPr>
      <a:lvl8pPr marL="192881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8pPr>
      <a:lvl9pPr marL="218598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9pPr>
    </p:bodyStyle>
    <p:otherStyle>
      <a:defPPr>
        <a:defRPr lang="en-US"/>
      </a:defPPr>
      <a:lvl1pPr marL="0" algn="l" defTabSz="514350" rtl="0" eaLnBrk="1" latinLnBrk="0" hangingPunct="1">
        <a:defRPr sz="1013" kern="1200">
          <a:solidFill>
            <a:schemeClr val="tx1"/>
          </a:solidFill>
          <a:latin typeface="+mn-lt"/>
          <a:ea typeface="+mn-ea"/>
          <a:cs typeface="+mn-cs"/>
        </a:defRPr>
      </a:lvl1pPr>
      <a:lvl2pPr marL="257175" algn="l" defTabSz="514350" rtl="0" eaLnBrk="1" latinLnBrk="0" hangingPunct="1">
        <a:defRPr sz="1013" kern="1200">
          <a:solidFill>
            <a:schemeClr val="tx1"/>
          </a:solidFill>
          <a:latin typeface="+mn-lt"/>
          <a:ea typeface="+mn-ea"/>
          <a:cs typeface="+mn-cs"/>
        </a:defRPr>
      </a:lvl2pPr>
      <a:lvl3pPr marL="514350" algn="l" defTabSz="514350" rtl="0" eaLnBrk="1" latinLnBrk="0" hangingPunct="1">
        <a:defRPr sz="1013" kern="1200">
          <a:solidFill>
            <a:schemeClr val="tx1"/>
          </a:solidFill>
          <a:latin typeface="+mn-lt"/>
          <a:ea typeface="+mn-ea"/>
          <a:cs typeface="+mn-cs"/>
        </a:defRPr>
      </a:lvl3pPr>
      <a:lvl4pPr marL="771525" algn="l" defTabSz="514350" rtl="0" eaLnBrk="1" latinLnBrk="0" hangingPunct="1">
        <a:defRPr sz="1013" kern="1200">
          <a:solidFill>
            <a:schemeClr val="tx1"/>
          </a:solidFill>
          <a:latin typeface="+mn-lt"/>
          <a:ea typeface="+mn-ea"/>
          <a:cs typeface="+mn-cs"/>
        </a:defRPr>
      </a:lvl4pPr>
      <a:lvl5pPr marL="1028700" algn="l" defTabSz="514350" rtl="0" eaLnBrk="1" latinLnBrk="0" hangingPunct="1">
        <a:defRPr sz="1013" kern="1200">
          <a:solidFill>
            <a:schemeClr val="tx1"/>
          </a:solidFill>
          <a:latin typeface="+mn-lt"/>
          <a:ea typeface="+mn-ea"/>
          <a:cs typeface="+mn-cs"/>
        </a:defRPr>
      </a:lvl5pPr>
      <a:lvl6pPr marL="1285875" algn="l" defTabSz="514350" rtl="0" eaLnBrk="1" latinLnBrk="0" hangingPunct="1">
        <a:defRPr sz="1013" kern="1200">
          <a:solidFill>
            <a:schemeClr val="tx1"/>
          </a:solidFill>
          <a:latin typeface="+mn-lt"/>
          <a:ea typeface="+mn-ea"/>
          <a:cs typeface="+mn-cs"/>
        </a:defRPr>
      </a:lvl6pPr>
      <a:lvl7pPr marL="1543050" algn="l" defTabSz="514350" rtl="0" eaLnBrk="1" latinLnBrk="0" hangingPunct="1">
        <a:defRPr sz="1013" kern="1200">
          <a:solidFill>
            <a:schemeClr val="tx1"/>
          </a:solidFill>
          <a:latin typeface="+mn-lt"/>
          <a:ea typeface="+mn-ea"/>
          <a:cs typeface="+mn-cs"/>
        </a:defRPr>
      </a:lvl7pPr>
      <a:lvl8pPr marL="1800225" algn="l" defTabSz="514350" rtl="0" eaLnBrk="1" latinLnBrk="0" hangingPunct="1">
        <a:defRPr sz="1013" kern="1200">
          <a:solidFill>
            <a:schemeClr val="tx1"/>
          </a:solidFill>
          <a:latin typeface="+mn-lt"/>
          <a:ea typeface="+mn-ea"/>
          <a:cs typeface="+mn-cs"/>
        </a:defRPr>
      </a:lvl8pPr>
      <a:lvl9pPr marL="2057400" algn="l" defTabSz="514350" rtl="0" eaLnBrk="1" latinLnBrk="0" hangingPunct="1">
        <a:defRPr sz="1013"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9.xml"/><Relationship Id="rId1" Type="http://schemas.openxmlformats.org/officeDocument/2006/relationships/tags" Target="../tags/tag3.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9.xml"/><Relationship Id="rId1" Type="http://schemas.openxmlformats.org/officeDocument/2006/relationships/tags" Target="../tags/tag10.xml"/><Relationship Id="rId6" Type="http://schemas.openxmlformats.org/officeDocument/2006/relationships/image" Target="../media/image11.svg"/><Relationship Id="rId5" Type="http://schemas.openxmlformats.org/officeDocument/2006/relationships/image" Target="../media/image10.png"/><Relationship Id="rId4" Type="http://schemas.openxmlformats.org/officeDocument/2006/relationships/image" Target="../media/image16.png"/></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9.xml"/><Relationship Id="rId1" Type="http://schemas.openxmlformats.org/officeDocument/2006/relationships/tags" Target="../tags/tag11.xml"/><Relationship Id="rId6" Type="http://schemas.openxmlformats.org/officeDocument/2006/relationships/image" Target="../media/image11.svg"/><Relationship Id="rId5" Type="http://schemas.openxmlformats.org/officeDocument/2006/relationships/image" Target="../media/image10.png"/><Relationship Id="rId4" Type="http://schemas.openxmlformats.org/officeDocument/2006/relationships/image" Target="../media/image17.png"/></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9.xml"/><Relationship Id="rId1" Type="http://schemas.openxmlformats.org/officeDocument/2006/relationships/tags" Target="../tags/tag12.xml"/><Relationship Id="rId5" Type="http://schemas.openxmlformats.org/officeDocument/2006/relationships/image" Target="../media/image19.jpeg"/><Relationship Id="rId4" Type="http://schemas.openxmlformats.org/officeDocument/2006/relationships/image" Target="../media/image18.jpeg"/></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9.xml"/><Relationship Id="rId1" Type="http://schemas.openxmlformats.org/officeDocument/2006/relationships/tags" Target="../tags/tag13.xml"/><Relationship Id="rId5" Type="http://schemas.openxmlformats.org/officeDocument/2006/relationships/image" Target="../media/image20.svg"/><Relationship Id="rId4" Type="http://schemas.openxmlformats.org/officeDocument/2006/relationships/image" Target="../media/image12.png"/></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9.xml"/><Relationship Id="rId1" Type="http://schemas.openxmlformats.org/officeDocument/2006/relationships/tags" Target="../tags/tag14.xml"/><Relationship Id="rId4" Type="http://schemas.openxmlformats.org/officeDocument/2006/relationships/image" Target="../media/image21.jpeg"/></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10.xml"/><Relationship Id="rId1" Type="http://schemas.openxmlformats.org/officeDocument/2006/relationships/tags" Target="../tags/tag15.xml"/><Relationship Id="rId5" Type="http://schemas.openxmlformats.org/officeDocument/2006/relationships/image" Target="../media/image23.jpeg"/><Relationship Id="rId4" Type="http://schemas.openxmlformats.org/officeDocument/2006/relationships/image" Target="../media/image22.jpeg"/></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10.xml"/><Relationship Id="rId1" Type="http://schemas.openxmlformats.org/officeDocument/2006/relationships/tags" Target="../tags/tag16.xml"/><Relationship Id="rId4" Type="http://schemas.openxmlformats.org/officeDocument/2006/relationships/image" Target="../media/image23.jpeg"/></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19.xml"/><Relationship Id="rId1" Type="http://schemas.openxmlformats.org/officeDocument/2006/relationships/tags" Target="../tags/tag17.xml"/></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19.xml"/><Relationship Id="rId1" Type="http://schemas.openxmlformats.org/officeDocument/2006/relationships/tags" Target="../tags/tag18.xml"/><Relationship Id="rId5" Type="http://schemas.openxmlformats.org/officeDocument/2006/relationships/image" Target="../media/image25.svg"/><Relationship Id="rId4" Type="http://schemas.openxmlformats.org/officeDocument/2006/relationships/image" Target="../media/image24.png"/></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19.xml"/><Relationship Id="rId1" Type="http://schemas.openxmlformats.org/officeDocument/2006/relationships/tags" Target="../tags/tag19.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19.xml"/><Relationship Id="rId1" Type="http://schemas.openxmlformats.org/officeDocument/2006/relationships/tags" Target="../tags/tag20.xml"/></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19.xml"/><Relationship Id="rId1" Type="http://schemas.openxmlformats.org/officeDocument/2006/relationships/tags" Target="../tags/tag21.xml"/></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19.xml"/><Relationship Id="rId1" Type="http://schemas.openxmlformats.org/officeDocument/2006/relationships/tags" Target="../tags/tag22.xml"/><Relationship Id="rId6" Type="http://schemas.openxmlformats.org/officeDocument/2006/relationships/hyperlink" Target="mailto:pwspecialassessments@minneapolismn.gov" TargetMode="External"/><Relationship Id="rId5" Type="http://schemas.openxmlformats.org/officeDocument/2006/relationships/image" Target="../media/image27.svg"/><Relationship Id="rId4" Type="http://schemas.openxmlformats.org/officeDocument/2006/relationships/image" Target="../media/image26.png"/></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19.xml"/><Relationship Id="rId1" Type="http://schemas.openxmlformats.org/officeDocument/2006/relationships/tags" Target="../tags/tag23.xml"/><Relationship Id="rId5" Type="http://schemas.openxmlformats.org/officeDocument/2006/relationships/image" Target="../media/image27.svg"/><Relationship Id="rId4" Type="http://schemas.openxmlformats.org/officeDocument/2006/relationships/image" Target="../media/image26.png"/></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19.xml"/><Relationship Id="rId1" Type="http://schemas.openxmlformats.org/officeDocument/2006/relationships/tags" Target="../tags/tag24.xml"/><Relationship Id="rId5" Type="http://schemas.openxmlformats.org/officeDocument/2006/relationships/image" Target="../media/image29.svg"/><Relationship Id="rId4" Type="http://schemas.openxmlformats.org/officeDocument/2006/relationships/image" Target="../media/image28.png"/></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19.xml"/><Relationship Id="rId1" Type="http://schemas.openxmlformats.org/officeDocument/2006/relationships/tags" Target="../tags/tag25.xml"/></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26.xml"/><Relationship Id="rId2" Type="http://schemas.openxmlformats.org/officeDocument/2006/relationships/slideLayout" Target="../slideLayouts/slideLayout19.xml"/><Relationship Id="rId1" Type="http://schemas.openxmlformats.org/officeDocument/2006/relationships/tags" Target="../tags/tag26.xml"/><Relationship Id="rId6" Type="http://schemas.openxmlformats.org/officeDocument/2006/relationships/hyperlink" Target="https://www.minneapolismn.gov/government/meetings/" TargetMode="External"/><Relationship Id="rId5" Type="http://schemas.openxmlformats.org/officeDocument/2006/relationships/image" Target="../media/image31.svg"/><Relationship Id="rId4" Type="http://schemas.openxmlformats.org/officeDocument/2006/relationships/image" Target="../media/image30.png"/></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27.xml"/><Relationship Id="rId2" Type="http://schemas.openxmlformats.org/officeDocument/2006/relationships/slideLayout" Target="../slideLayouts/slideLayout19.xml"/><Relationship Id="rId1" Type="http://schemas.openxmlformats.org/officeDocument/2006/relationships/tags" Target="../tags/tag27.xml"/><Relationship Id="rId6" Type="http://schemas.openxmlformats.org/officeDocument/2006/relationships/hyperlink" Target="mailto:councilcomment@minneapolsmn.gov" TargetMode="External"/><Relationship Id="rId5" Type="http://schemas.openxmlformats.org/officeDocument/2006/relationships/image" Target="../media/image31.svg"/><Relationship Id="rId4" Type="http://schemas.openxmlformats.org/officeDocument/2006/relationships/image" Target="../media/image30.png"/></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28.xml"/><Relationship Id="rId2" Type="http://schemas.openxmlformats.org/officeDocument/2006/relationships/slideLayout" Target="../slideLayouts/slideLayout19.xml"/><Relationship Id="rId1" Type="http://schemas.openxmlformats.org/officeDocument/2006/relationships/tags" Target="../tags/tag28.xml"/></Relationships>
</file>

<file path=ppt/slides/_rels/slide29.xml.rels><?xml version="1.0" encoding="UTF-8" standalone="yes"?>
<Relationships xmlns="http://schemas.openxmlformats.org/package/2006/relationships"><Relationship Id="rId8" Type="http://schemas.openxmlformats.org/officeDocument/2006/relationships/hyperlink" Target="http://www.minneapolismn.gov/projects/HennepinSouth" TargetMode="External"/><Relationship Id="rId3" Type="http://schemas.openxmlformats.org/officeDocument/2006/relationships/notesSlide" Target="../notesSlides/notesSlide29.xml"/><Relationship Id="rId7" Type="http://schemas.openxmlformats.org/officeDocument/2006/relationships/hyperlink" Target="mailto:Stephanie.malmberg@minneapolismn.gov" TargetMode="External"/><Relationship Id="rId2" Type="http://schemas.openxmlformats.org/officeDocument/2006/relationships/slideLayout" Target="../slideLayouts/slideLayout19.xml"/><Relationship Id="rId1" Type="http://schemas.openxmlformats.org/officeDocument/2006/relationships/tags" Target="../tags/tag29.xml"/><Relationship Id="rId6" Type="http://schemas.openxmlformats.org/officeDocument/2006/relationships/hyperlink" Target="mailto:pwspecialassessments@minneapolismn.gov" TargetMode="External"/><Relationship Id="rId5" Type="http://schemas.openxmlformats.org/officeDocument/2006/relationships/image" Target="../media/image33.svg"/><Relationship Id="rId4" Type="http://schemas.openxmlformats.org/officeDocument/2006/relationships/image" Target="../media/image32.png"/></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1.xml"/></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30.xml"/><Relationship Id="rId2" Type="http://schemas.openxmlformats.org/officeDocument/2006/relationships/slideLayout" Target="../slideLayouts/slideLayout19.xml"/><Relationship Id="rId1" Type="http://schemas.openxmlformats.org/officeDocument/2006/relationships/tags" Target="../tags/tag30.xml"/><Relationship Id="rId6" Type="http://schemas.openxmlformats.org/officeDocument/2006/relationships/hyperlink" Target="mailto:pwspecialassessments@minneapolismn.gov" TargetMode="External"/><Relationship Id="rId5" Type="http://schemas.openxmlformats.org/officeDocument/2006/relationships/image" Target="../media/image35.svg"/><Relationship Id="rId4" Type="http://schemas.openxmlformats.org/officeDocument/2006/relationships/image" Target="../media/image34.pn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9.xml"/><Relationship Id="rId1" Type="http://schemas.openxmlformats.org/officeDocument/2006/relationships/tags" Target="../tags/tag4.xml"/><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9.xml"/><Relationship Id="rId1" Type="http://schemas.openxmlformats.org/officeDocument/2006/relationships/tags" Target="../tags/tag5.xml"/><Relationship Id="rId5" Type="http://schemas.openxmlformats.org/officeDocument/2006/relationships/image" Target="../media/image7.svg"/><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19.xml"/><Relationship Id="rId1" Type="http://schemas.openxmlformats.org/officeDocument/2006/relationships/tags" Target="../tags/tag6.xml"/></Relationships>
</file>

<file path=ppt/slides/_rels/slide7.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notesSlide" Target="../notesSlides/notesSlide7.xml"/><Relationship Id="rId7" Type="http://schemas.openxmlformats.org/officeDocument/2006/relationships/image" Target="../media/image11.svg"/><Relationship Id="rId2" Type="http://schemas.openxmlformats.org/officeDocument/2006/relationships/slideLayout" Target="../slideLayouts/slideLayout9.xml"/><Relationship Id="rId1" Type="http://schemas.openxmlformats.org/officeDocument/2006/relationships/tags" Target="../tags/tag7.xml"/><Relationship Id="rId6" Type="http://schemas.openxmlformats.org/officeDocument/2006/relationships/image" Target="../media/image10.png"/><Relationship Id="rId5" Type="http://schemas.openxmlformats.org/officeDocument/2006/relationships/image" Target="../media/image9.svg"/><Relationship Id="rId4" Type="http://schemas.openxmlformats.org/officeDocument/2006/relationships/image" Target="../media/image8.png"/><Relationship Id="rId9" Type="http://schemas.openxmlformats.org/officeDocument/2006/relationships/image" Target="../media/image13.sv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9.xml"/><Relationship Id="rId1" Type="http://schemas.openxmlformats.org/officeDocument/2006/relationships/tags" Target="../tags/tag8.xml"/><Relationship Id="rId5" Type="http://schemas.openxmlformats.org/officeDocument/2006/relationships/image" Target="../media/image9.svg"/><Relationship Id="rId4" Type="http://schemas.openxmlformats.org/officeDocument/2006/relationships/image" Target="../media/image8.pn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7" Type="http://schemas.openxmlformats.org/officeDocument/2006/relationships/image" Target="../media/image11.svg"/><Relationship Id="rId2" Type="http://schemas.openxmlformats.org/officeDocument/2006/relationships/slideLayout" Target="../slideLayouts/slideLayout9.xml"/><Relationship Id="rId1" Type="http://schemas.openxmlformats.org/officeDocument/2006/relationships/tags" Target="../tags/tag9.xml"/><Relationship Id="rId6" Type="http://schemas.openxmlformats.org/officeDocument/2006/relationships/image" Target="../media/image10.png"/><Relationship Id="rId5" Type="http://schemas.openxmlformats.org/officeDocument/2006/relationships/image" Target="../media/image15.png"/><Relationship Id="rId4" Type="http://schemas.openxmlformats.org/officeDocument/2006/relationships/image" Target="../media/image14.jpe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206EAD"/>
        </a:solidFill>
        <a:effectLst/>
      </p:bgPr>
    </p:bg>
    <p:spTree>
      <p:nvGrpSpPr>
        <p:cNvPr id="1" name=""/>
        <p:cNvGrpSpPr/>
        <p:nvPr/>
      </p:nvGrpSpPr>
      <p:grpSpPr>
        <a:xfrm>
          <a:off x="0" y="0"/>
          <a:ext cx="0" cy="0"/>
          <a:chOff x="0" y="0"/>
          <a:chExt cx="0" cy="0"/>
        </a:xfrm>
      </p:grpSpPr>
      <p:pic>
        <p:nvPicPr>
          <p:cNvPr id="3" name="Picture 2" descr="Logo&#10;&#10;Description automatically generated">
            <a:extLst>
              <a:ext uri="{FF2B5EF4-FFF2-40B4-BE49-F238E27FC236}">
                <a16:creationId xmlns:a16="http://schemas.microsoft.com/office/drawing/2014/main" id="{4E749AE9-E6A3-4688-9112-87B15D49E99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817253" y="3697539"/>
            <a:ext cx="944469" cy="549017"/>
          </a:xfrm>
          <a:prstGeom prst="rect">
            <a:avLst/>
          </a:prstGeom>
        </p:spPr>
      </p:pic>
      <p:sp>
        <p:nvSpPr>
          <p:cNvPr id="13" name="Title 1">
            <a:extLst>
              <a:ext uri="{FF2B5EF4-FFF2-40B4-BE49-F238E27FC236}">
                <a16:creationId xmlns:a16="http://schemas.microsoft.com/office/drawing/2014/main" id="{A6E1C18E-8971-4A28-B3BF-ED9737DCC418}"/>
              </a:ext>
            </a:extLst>
          </p:cNvPr>
          <p:cNvSpPr txBox="1">
            <a:spLocks/>
          </p:cNvSpPr>
          <p:nvPr/>
        </p:nvSpPr>
        <p:spPr>
          <a:xfrm>
            <a:off x="1258580" y="1823485"/>
            <a:ext cx="6435892" cy="1486428"/>
          </a:xfrm>
          <a:prstGeom prst="rect">
            <a:avLst/>
          </a:prstGeom>
        </p:spPr>
        <p:txBody>
          <a:bodyPr anchor="ctr"/>
          <a:lstStyle>
            <a:lvl1pPr algn="l" defTabSz="914400" rtl="0" eaLnBrk="1" latinLnBrk="0" hangingPunct="1">
              <a:lnSpc>
                <a:spcPct val="90000"/>
              </a:lnSpc>
              <a:spcBef>
                <a:spcPct val="0"/>
              </a:spcBef>
              <a:buNone/>
              <a:defRPr sz="4400" b="1" kern="1200">
                <a:solidFill>
                  <a:schemeClr val="tx1"/>
                </a:solidFill>
                <a:latin typeface="+mn-lt"/>
                <a:ea typeface="+mj-ea"/>
                <a:cs typeface="+mj-cs"/>
              </a:defRPr>
            </a:lvl1pPr>
          </a:lstStyle>
          <a:p>
            <a:pPr algn="ctr">
              <a:buClr>
                <a:srgbClr val="000000"/>
              </a:buClr>
            </a:pPr>
            <a:r>
              <a:rPr lang="en-US" sz="2850" dirty="0">
                <a:solidFill>
                  <a:srgbClr val="FFFFFF"/>
                </a:solidFill>
                <a:latin typeface="Calibri" panose="020F0502020204030204" pitchFamily="34" charset="0"/>
                <a:cs typeface="Calibri" panose="020F0502020204030204" pitchFamily="34" charset="0"/>
                <a:sym typeface="Arial"/>
              </a:rPr>
              <a:t>1</a:t>
            </a:r>
            <a:r>
              <a:rPr lang="en-US" sz="2850" baseline="30000" dirty="0">
                <a:solidFill>
                  <a:srgbClr val="FFFFFF"/>
                </a:solidFill>
                <a:latin typeface="Calibri" panose="020F0502020204030204" pitchFamily="34" charset="0"/>
                <a:cs typeface="Calibri" panose="020F0502020204030204" pitchFamily="34" charset="0"/>
                <a:sym typeface="Arial"/>
              </a:rPr>
              <a:t>st</a:t>
            </a:r>
            <a:r>
              <a:rPr lang="en-US" sz="2850" dirty="0">
                <a:solidFill>
                  <a:srgbClr val="FFFFFF"/>
                </a:solidFill>
                <a:latin typeface="Calibri" panose="020F0502020204030204" pitchFamily="34" charset="0"/>
                <a:cs typeface="Calibri" panose="020F0502020204030204" pitchFamily="34" charset="0"/>
                <a:sym typeface="Arial"/>
              </a:rPr>
              <a:t> Ave South Reconstruction Project</a:t>
            </a:r>
          </a:p>
          <a:p>
            <a:pPr algn="ctr">
              <a:buClr>
                <a:srgbClr val="000000"/>
              </a:buClr>
            </a:pPr>
            <a:r>
              <a:rPr lang="en-US" sz="2000" b="0" dirty="0">
                <a:solidFill>
                  <a:srgbClr val="FFFFFF"/>
                </a:solidFill>
                <a:latin typeface="Calibri" panose="020F0502020204030204" pitchFamily="34" charset="0"/>
                <a:cs typeface="Calibri" panose="020F0502020204030204" pitchFamily="34" charset="0"/>
                <a:sym typeface="Arial"/>
              </a:rPr>
              <a:t>Special Assessment – Informational meeting</a:t>
            </a:r>
          </a:p>
          <a:p>
            <a:pPr algn="ctr">
              <a:buClr>
                <a:srgbClr val="000000"/>
              </a:buClr>
            </a:pPr>
            <a:r>
              <a:rPr lang="en-US" sz="2000" b="0">
                <a:solidFill>
                  <a:srgbClr val="FFFFFF"/>
                </a:solidFill>
                <a:latin typeface="Calibri" panose="020F0502020204030204" pitchFamily="34" charset="0"/>
                <a:cs typeface="Calibri" panose="020F0502020204030204" pitchFamily="34" charset="0"/>
                <a:sym typeface="Arial"/>
              </a:rPr>
              <a:t>March 6th 2024</a:t>
            </a:r>
            <a:endParaRPr lang="en-US" sz="2000" b="0" dirty="0">
              <a:solidFill>
                <a:srgbClr val="FFFFFF"/>
              </a:solidFill>
              <a:latin typeface="Calibri" panose="020F0502020204030204" pitchFamily="34" charset="0"/>
              <a:cs typeface="Calibri" panose="020F0502020204030204" pitchFamily="34" charset="0"/>
              <a:sym typeface="Arial"/>
            </a:endParaRPr>
          </a:p>
          <a:p>
            <a:pPr>
              <a:buClr>
                <a:srgbClr val="000000"/>
              </a:buClr>
            </a:pPr>
            <a:endParaRPr lang="en-US" sz="2850" dirty="0">
              <a:solidFill>
                <a:srgbClr val="FFFFFF"/>
              </a:solidFill>
              <a:latin typeface="Calibri" panose="020F0502020204030204" pitchFamily="34" charset="0"/>
              <a:cs typeface="Calibri" panose="020F0502020204030204" pitchFamily="34" charset="0"/>
              <a:sym typeface="Arial"/>
            </a:endParaRPr>
          </a:p>
        </p:txBody>
      </p:sp>
    </p:spTree>
    <p:custDataLst>
      <p:tags r:id="rId1"/>
    </p:custDataLst>
    <p:extLst>
      <p:ext uri="{BB962C8B-B14F-4D97-AF65-F5344CB8AC3E}">
        <p14:creationId xmlns:p14="http://schemas.microsoft.com/office/powerpoint/2010/main" val="19614171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ight Triangle 6">
            <a:extLst>
              <a:ext uri="{FF2B5EF4-FFF2-40B4-BE49-F238E27FC236}">
                <a16:creationId xmlns:a16="http://schemas.microsoft.com/office/drawing/2014/main" id="{6CA56386-9CA3-43BC-AE35-B909A9EF267D}"/>
              </a:ext>
            </a:extLst>
          </p:cNvPr>
          <p:cNvSpPr/>
          <p:nvPr/>
        </p:nvSpPr>
        <p:spPr>
          <a:xfrm rot="18879662">
            <a:off x="4993577" y="1015254"/>
            <a:ext cx="1543766" cy="1510414"/>
          </a:xfrm>
          <a:prstGeom prst="rtTriangle">
            <a:avLst/>
          </a:prstGeom>
          <a:solidFill>
            <a:srgbClr val="80DBFF">
              <a:alpha val="80000"/>
            </a:srgbClr>
          </a:solidFill>
          <a:ln>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ight Triangle 7">
            <a:extLst>
              <a:ext uri="{FF2B5EF4-FFF2-40B4-BE49-F238E27FC236}">
                <a16:creationId xmlns:a16="http://schemas.microsoft.com/office/drawing/2014/main" id="{2D2415B5-16A5-4651-8BE1-42A607AC0004}"/>
              </a:ext>
            </a:extLst>
          </p:cNvPr>
          <p:cNvSpPr/>
          <p:nvPr/>
        </p:nvSpPr>
        <p:spPr>
          <a:xfrm rot="8099737">
            <a:off x="5054851" y="3157599"/>
            <a:ext cx="1498522" cy="1555805"/>
          </a:xfrm>
          <a:prstGeom prst="rtTriangle">
            <a:avLst/>
          </a:prstGeom>
          <a:solidFill>
            <a:srgbClr val="9FC3E7">
              <a:alpha val="80000"/>
            </a:srgbClr>
          </a:solid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ight Triangle 8">
            <a:extLst>
              <a:ext uri="{FF2B5EF4-FFF2-40B4-BE49-F238E27FC236}">
                <a16:creationId xmlns:a16="http://schemas.microsoft.com/office/drawing/2014/main" id="{638AE389-CF2B-4C88-A53D-FDB4AC88F44C}"/>
              </a:ext>
            </a:extLst>
          </p:cNvPr>
          <p:cNvSpPr/>
          <p:nvPr/>
        </p:nvSpPr>
        <p:spPr>
          <a:xfrm rot="13606205">
            <a:off x="3951605" y="2103886"/>
            <a:ext cx="1512297" cy="1466893"/>
          </a:xfrm>
          <a:prstGeom prst="rtTriangle">
            <a:avLst/>
          </a:prstGeom>
          <a:solidFill>
            <a:srgbClr val="DDA3DD">
              <a:alpha val="80000"/>
            </a:srgbClr>
          </a:solidFill>
          <a:ln>
            <a:solidFill>
              <a:srgbClr val="DDA3D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0" name="Content Placeholder 9">
            <a:extLst>
              <a:ext uri="{FF2B5EF4-FFF2-40B4-BE49-F238E27FC236}">
                <a16:creationId xmlns:a16="http://schemas.microsoft.com/office/drawing/2014/main" id="{22835BD5-E557-4BC7-B365-1D535926229C}"/>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p:blipFill>
        <p:spPr>
          <a:xfrm>
            <a:off x="3295032" y="0"/>
            <a:ext cx="5098386" cy="5538987"/>
          </a:xfrm>
          <a:prstGeom prst="rect">
            <a:avLst/>
          </a:prstGeom>
        </p:spPr>
      </p:pic>
      <p:grpSp>
        <p:nvGrpSpPr>
          <p:cNvPr id="19" name="Group 18">
            <a:extLst>
              <a:ext uri="{FF2B5EF4-FFF2-40B4-BE49-F238E27FC236}">
                <a16:creationId xmlns:a16="http://schemas.microsoft.com/office/drawing/2014/main" id="{C3820CD8-C97B-4C63-A9DC-BA024A2C91DC}"/>
              </a:ext>
            </a:extLst>
          </p:cNvPr>
          <p:cNvGrpSpPr/>
          <p:nvPr/>
        </p:nvGrpSpPr>
        <p:grpSpPr>
          <a:xfrm>
            <a:off x="1" y="0"/>
            <a:ext cx="2550694" cy="5143500"/>
            <a:chOff x="1" y="0"/>
            <a:chExt cx="2550694" cy="5143500"/>
          </a:xfrm>
        </p:grpSpPr>
        <p:grpSp>
          <p:nvGrpSpPr>
            <p:cNvPr id="20" name="Group 19">
              <a:extLst>
                <a:ext uri="{FF2B5EF4-FFF2-40B4-BE49-F238E27FC236}">
                  <a16:creationId xmlns:a16="http://schemas.microsoft.com/office/drawing/2014/main" id="{3E0CAC8D-6DAA-45CF-B742-B0C891837A5D}"/>
                </a:ext>
              </a:extLst>
            </p:cNvPr>
            <p:cNvGrpSpPr/>
            <p:nvPr/>
          </p:nvGrpSpPr>
          <p:grpSpPr>
            <a:xfrm>
              <a:off x="1" y="0"/>
              <a:ext cx="2550694" cy="5143500"/>
              <a:chOff x="0" y="0"/>
              <a:chExt cx="3400926" cy="6858000"/>
            </a:xfrm>
          </p:grpSpPr>
          <p:sp>
            <p:nvSpPr>
              <p:cNvPr id="22" name="Rectangle 21">
                <a:extLst>
                  <a:ext uri="{FF2B5EF4-FFF2-40B4-BE49-F238E27FC236}">
                    <a16:creationId xmlns:a16="http://schemas.microsoft.com/office/drawing/2014/main" id="{D6E3A2F8-051C-49DE-BC7A-512E829C6D10}"/>
                  </a:ext>
                </a:extLst>
              </p:cNvPr>
              <p:cNvSpPr/>
              <p:nvPr/>
            </p:nvSpPr>
            <p:spPr>
              <a:xfrm>
                <a:off x="0" y="0"/>
                <a:ext cx="3400926" cy="6858000"/>
              </a:xfrm>
              <a:prstGeom prst="rect">
                <a:avLst/>
              </a:prstGeom>
              <a:solidFill>
                <a:srgbClr val="206EA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dirty="0"/>
              </a:p>
            </p:txBody>
          </p:sp>
          <p:sp>
            <p:nvSpPr>
              <p:cNvPr id="23" name="Title 1">
                <a:extLst>
                  <a:ext uri="{FF2B5EF4-FFF2-40B4-BE49-F238E27FC236}">
                    <a16:creationId xmlns:a16="http://schemas.microsoft.com/office/drawing/2014/main" id="{6798A635-B1D3-42F1-A14E-5D232B8D3EDE}"/>
                  </a:ext>
                </a:extLst>
              </p:cNvPr>
              <p:cNvSpPr txBox="1">
                <a:spLocks/>
              </p:cNvSpPr>
              <p:nvPr/>
            </p:nvSpPr>
            <p:spPr>
              <a:xfrm>
                <a:off x="423989" y="762608"/>
                <a:ext cx="2538454" cy="4481688"/>
              </a:xfrm>
              <a:prstGeom prst="rect">
                <a:avLst/>
              </a:prstGeom>
            </p:spPr>
            <p:txBody>
              <a:bodyPr anchor="ctr"/>
              <a:lstStyle>
                <a:lvl1pPr algn="l" defTabSz="914400" rtl="0" eaLnBrk="1" latinLnBrk="0" hangingPunct="1">
                  <a:lnSpc>
                    <a:spcPct val="90000"/>
                  </a:lnSpc>
                  <a:spcBef>
                    <a:spcPct val="0"/>
                  </a:spcBef>
                  <a:buNone/>
                  <a:defRPr sz="4400" b="1" kern="1200">
                    <a:solidFill>
                      <a:schemeClr val="tx1"/>
                    </a:solidFill>
                    <a:latin typeface="+mn-lt"/>
                    <a:ea typeface="+mj-ea"/>
                    <a:cs typeface="+mj-cs"/>
                  </a:defRPr>
                </a:lvl1pPr>
              </a:lstStyle>
              <a:p>
                <a:pPr algn="ctr">
                  <a:lnSpc>
                    <a:spcPct val="80000"/>
                  </a:lnSpc>
                </a:pPr>
                <a:r>
                  <a:rPr lang="en-US" sz="3200" b="0" dirty="0">
                    <a:solidFill>
                      <a:schemeClr val="bg1"/>
                    </a:solidFill>
                    <a:latin typeface="Calibri" panose="020F0502020204030204" pitchFamily="34" charset="0"/>
                    <a:cs typeface="Calibri" panose="020F0502020204030204" pitchFamily="34" charset="0"/>
                  </a:rPr>
                  <a:t>Influence area method</a:t>
                </a:r>
              </a:p>
            </p:txBody>
          </p:sp>
        </p:grpSp>
        <p:pic>
          <p:nvPicPr>
            <p:cNvPr id="21" name="Graphic 20" descr="Blueprint outline">
              <a:extLst>
                <a:ext uri="{FF2B5EF4-FFF2-40B4-BE49-F238E27FC236}">
                  <a16:creationId xmlns:a16="http://schemas.microsoft.com/office/drawing/2014/main" id="{555B5AE1-D8A7-43D1-AE98-DD3BA333792F}"/>
                </a:ext>
              </a:extLst>
            </p:cNvPr>
            <p:cNvPicPr>
              <a:picLocks noChangeAspect="1"/>
            </p:cNvPicPr>
            <p:nvPr/>
          </p:nvPicPr>
          <p:blipFill>
            <a:blip r:embed="rId5">
              <a:extLst>
                <a:ext uri="{96DAC541-7B7A-43D3-8B79-37D633B846F1}">
                  <asvg:svgBlip xmlns:asvg="http://schemas.microsoft.com/office/drawing/2016/SVG/main" r:embed="rId6"/>
                </a:ext>
              </a:extLst>
            </a:blip>
            <a:srcRect/>
            <a:stretch/>
          </p:blipFill>
          <p:spPr>
            <a:xfrm>
              <a:off x="919818" y="2962005"/>
              <a:ext cx="732226" cy="732226"/>
            </a:xfrm>
            <a:prstGeom prst="rect">
              <a:avLst/>
            </a:prstGeom>
          </p:spPr>
        </p:pic>
      </p:grpSp>
    </p:spTree>
    <p:custDataLst>
      <p:tags r:id="rId1"/>
    </p:custDataLst>
    <p:extLst>
      <p:ext uri="{BB962C8B-B14F-4D97-AF65-F5344CB8AC3E}">
        <p14:creationId xmlns:p14="http://schemas.microsoft.com/office/powerpoint/2010/main" val="12480913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500"/>
                                        <p:tgtEl>
                                          <p:spTgt spid="9"/>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fade">
                                      <p:cBhvr>
                                        <p:cTn id="15"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rapezoid 11">
            <a:extLst>
              <a:ext uri="{FF2B5EF4-FFF2-40B4-BE49-F238E27FC236}">
                <a16:creationId xmlns:a16="http://schemas.microsoft.com/office/drawing/2014/main" id="{C40909FF-0E0D-4BC2-AD5D-57B39ADA06F2}"/>
              </a:ext>
            </a:extLst>
          </p:cNvPr>
          <p:cNvSpPr/>
          <p:nvPr/>
        </p:nvSpPr>
        <p:spPr>
          <a:xfrm rot="5400000">
            <a:off x="3895759" y="2353775"/>
            <a:ext cx="2747006" cy="831722"/>
          </a:xfrm>
          <a:prstGeom prst="trapezoid">
            <a:avLst>
              <a:gd name="adj" fmla="val 81275"/>
            </a:avLst>
          </a:prstGeom>
          <a:solidFill>
            <a:srgbClr val="DDA3DD">
              <a:alpha val="80000"/>
            </a:srgbClr>
          </a:solidFill>
          <a:ln>
            <a:solidFill>
              <a:srgbClr val="DDA3DD">
                <a:alpha val="8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Freeform: Shape 12">
            <a:extLst>
              <a:ext uri="{FF2B5EF4-FFF2-40B4-BE49-F238E27FC236}">
                <a16:creationId xmlns:a16="http://schemas.microsoft.com/office/drawing/2014/main" id="{C2CC1651-0199-4856-ACFC-61AE2076C721}"/>
              </a:ext>
            </a:extLst>
          </p:cNvPr>
          <p:cNvSpPr/>
          <p:nvPr/>
        </p:nvSpPr>
        <p:spPr>
          <a:xfrm>
            <a:off x="4891370" y="1406269"/>
            <a:ext cx="1614256" cy="667226"/>
          </a:xfrm>
          <a:custGeom>
            <a:avLst/>
            <a:gdLst>
              <a:gd name="connsiteX0" fmla="*/ 0 w 1736202"/>
              <a:gd name="connsiteY0" fmla="*/ 11574 h 717630"/>
              <a:gd name="connsiteX1" fmla="*/ 868101 w 1736202"/>
              <a:gd name="connsiteY1" fmla="*/ 717630 h 717630"/>
              <a:gd name="connsiteX2" fmla="*/ 1736202 w 1736202"/>
              <a:gd name="connsiteY2" fmla="*/ 0 h 717630"/>
              <a:gd name="connsiteX3" fmla="*/ 0 w 1736202"/>
              <a:gd name="connsiteY3" fmla="*/ 11574 h 717630"/>
            </a:gdLst>
            <a:ahLst/>
            <a:cxnLst>
              <a:cxn ang="0">
                <a:pos x="connsiteX0" y="connsiteY0"/>
              </a:cxn>
              <a:cxn ang="0">
                <a:pos x="connsiteX1" y="connsiteY1"/>
              </a:cxn>
              <a:cxn ang="0">
                <a:pos x="connsiteX2" y="connsiteY2"/>
              </a:cxn>
              <a:cxn ang="0">
                <a:pos x="connsiteX3" y="connsiteY3"/>
              </a:cxn>
            </a:cxnLst>
            <a:rect l="l" t="t" r="r" b="b"/>
            <a:pathLst>
              <a:path w="1736202" h="717630">
                <a:moveTo>
                  <a:pt x="0" y="11574"/>
                </a:moveTo>
                <a:lnTo>
                  <a:pt x="868101" y="717630"/>
                </a:lnTo>
                <a:lnTo>
                  <a:pt x="1736202" y="0"/>
                </a:lnTo>
                <a:lnTo>
                  <a:pt x="0" y="11574"/>
                </a:lnTo>
                <a:close/>
              </a:path>
            </a:pathLst>
          </a:custGeom>
          <a:solidFill>
            <a:srgbClr val="80DBFF">
              <a:alpha val="80000"/>
            </a:srgbClr>
          </a:solidFill>
          <a:ln>
            <a:solidFill>
              <a:schemeClr val="tx2">
                <a:lumMod val="40000"/>
                <a:lumOff val="60000"/>
                <a:alpha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Freeform: Shape 13">
            <a:extLst>
              <a:ext uri="{FF2B5EF4-FFF2-40B4-BE49-F238E27FC236}">
                <a16:creationId xmlns:a16="http://schemas.microsoft.com/office/drawing/2014/main" id="{E7FFC087-090C-4E04-8329-0F6A4AB0941F}"/>
              </a:ext>
            </a:extLst>
          </p:cNvPr>
          <p:cNvSpPr/>
          <p:nvPr/>
        </p:nvSpPr>
        <p:spPr>
          <a:xfrm rot="10800000">
            <a:off x="4868220" y="3485954"/>
            <a:ext cx="1614256" cy="640709"/>
          </a:xfrm>
          <a:custGeom>
            <a:avLst/>
            <a:gdLst>
              <a:gd name="connsiteX0" fmla="*/ 0 w 1736202"/>
              <a:gd name="connsiteY0" fmla="*/ 11574 h 717630"/>
              <a:gd name="connsiteX1" fmla="*/ 868101 w 1736202"/>
              <a:gd name="connsiteY1" fmla="*/ 717630 h 717630"/>
              <a:gd name="connsiteX2" fmla="*/ 1736202 w 1736202"/>
              <a:gd name="connsiteY2" fmla="*/ 0 h 717630"/>
              <a:gd name="connsiteX3" fmla="*/ 0 w 1736202"/>
              <a:gd name="connsiteY3" fmla="*/ 11574 h 717630"/>
            </a:gdLst>
            <a:ahLst/>
            <a:cxnLst>
              <a:cxn ang="0">
                <a:pos x="connsiteX0" y="connsiteY0"/>
              </a:cxn>
              <a:cxn ang="0">
                <a:pos x="connsiteX1" y="connsiteY1"/>
              </a:cxn>
              <a:cxn ang="0">
                <a:pos x="connsiteX2" y="connsiteY2"/>
              </a:cxn>
              <a:cxn ang="0">
                <a:pos x="connsiteX3" y="connsiteY3"/>
              </a:cxn>
            </a:cxnLst>
            <a:rect l="l" t="t" r="r" b="b"/>
            <a:pathLst>
              <a:path w="1736202" h="717630">
                <a:moveTo>
                  <a:pt x="0" y="11574"/>
                </a:moveTo>
                <a:lnTo>
                  <a:pt x="868101" y="717630"/>
                </a:lnTo>
                <a:lnTo>
                  <a:pt x="1736202" y="0"/>
                </a:lnTo>
                <a:lnTo>
                  <a:pt x="0" y="11574"/>
                </a:lnTo>
                <a:close/>
              </a:path>
            </a:pathLst>
          </a:custGeom>
          <a:solidFill>
            <a:srgbClr val="9FC3E7">
              <a:alpha val="80000"/>
            </a:srgbClr>
          </a:solidFill>
          <a:ln>
            <a:solidFill>
              <a:schemeClr val="accent1">
                <a:lumMod val="40000"/>
                <a:lumOff val="60000"/>
                <a:alpha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5" name="Content Placeholder 9">
            <a:extLst>
              <a:ext uri="{FF2B5EF4-FFF2-40B4-BE49-F238E27FC236}">
                <a16:creationId xmlns:a16="http://schemas.microsoft.com/office/drawing/2014/main" id="{8A924D47-3257-4945-A268-854257F30BD0}"/>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p:blipFill>
        <p:spPr>
          <a:xfrm>
            <a:off x="3402227" y="24714"/>
            <a:ext cx="4875798" cy="5297164"/>
          </a:xfrm>
          <a:prstGeom prst="rect">
            <a:avLst/>
          </a:prstGeom>
        </p:spPr>
      </p:pic>
      <p:grpSp>
        <p:nvGrpSpPr>
          <p:cNvPr id="22" name="Group 21">
            <a:extLst>
              <a:ext uri="{FF2B5EF4-FFF2-40B4-BE49-F238E27FC236}">
                <a16:creationId xmlns:a16="http://schemas.microsoft.com/office/drawing/2014/main" id="{639C4347-404A-47C8-8637-304631851D2E}"/>
              </a:ext>
            </a:extLst>
          </p:cNvPr>
          <p:cNvGrpSpPr/>
          <p:nvPr/>
        </p:nvGrpSpPr>
        <p:grpSpPr>
          <a:xfrm>
            <a:off x="1" y="0"/>
            <a:ext cx="2550694" cy="5143500"/>
            <a:chOff x="1" y="0"/>
            <a:chExt cx="2550694" cy="5143500"/>
          </a:xfrm>
        </p:grpSpPr>
        <p:grpSp>
          <p:nvGrpSpPr>
            <p:cNvPr id="23" name="Group 22">
              <a:extLst>
                <a:ext uri="{FF2B5EF4-FFF2-40B4-BE49-F238E27FC236}">
                  <a16:creationId xmlns:a16="http://schemas.microsoft.com/office/drawing/2014/main" id="{E477AD9F-1D65-424A-A906-BAC97EF5F4F3}"/>
                </a:ext>
              </a:extLst>
            </p:cNvPr>
            <p:cNvGrpSpPr/>
            <p:nvPr/>
          </p:nvGrpSpPr>
          <p:grpSpPr>
            <a:xfrm>
              <a:off x="1" y="0"/>
              <a:ext cx="2550694" cy="5143500"/>
              <a:chOff x="0" y="0"/>
              <a:chExt cx="3400926" cy="6858000"/>
            </a:xfrm>
          </p:grpSpPr>
          <p:sp>
            <p:nvSpPr>
              <p:cNvPr id="25" name="Rectangle 24">
                <a:extLst>
                  <a:ext uri="{FF2B5EF4-FFF2-40B4-BE49-F238E27FC236}">
                    <a16:creationId xmlns:a16="http://schemas.microsoft.com/office/drawing/2014/main" id="{63A3ED71-AD4C-4000-B596-12E5AC6F3B62}"/>
                  </a:ext>
                </a:extLst>
              </p:cNvPr>
              <p:cNvSpPr/>
              <p:nvPr/>
            </p:nvSpPr>
            <p:spPr>
              <a:xfrm>
                <a:off x="0" y="0"/>
                <a:ext cx="3400926" cy="6858000"/>
              </a:xfrm>
              <a:prstGeom prst="rect">
                <a:avLst/>
              </a:prstGeom>
              <a:solidFill>
                <a:srgbClr val="206EA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dirty="0"/>
              </a:p>
            </p:txBody>
          </p:sp>
          <p:sp>
            <p:nvSpPr>
              <p:cNvPr id="26" name="Title 1">
                <a:extLst>
                  <a:ext uri="{FF2B5EF4-FFF2-40B4-BE49-F238E27FC236}">
                    <a16:creationId xmlns:a16="http://schemas.microsoft.com/office/drawing/2014/main" id="{A5BAA85B-D9DF-4F59-880D-3A5266EFA56E}"/>
                  </a:ext>
                </a:extLst>
              </p:cNvPr>
              <p:cNvSpPr txBox="1">
                <a:spLocks/>
              </p:cNvSpPr>
              <p:nvPr/>
            </p:nvSpPr>
            <p:spPr>
              <a:xfrm>
                <a:off x="423989" y="762608"/>
                <a:ext cx="2538454" cy="4481688"/>
              </a:xfrm>
              <a:prstGeom prst="rect">
                <a:avLst/>
              </a:prstGeom>
            </p:spPr>
            <p:txBody>
              <a:bodyPr anchor="ctr"/>
              <a:lstStyle>
                <a:lvl1pPr algn="l" defTabSz="914400" rtl="0" eaLnBrk="1" latinLnBrk="0" hangingPunct="1">
                  <a:lnSpc>
                    <a:spcPct val="90000"/>
                  </a:lnSpc>
                  <a:spcBef>
                    <a:spcPct val="0"/>
                  </a:spcBef>
                  <a:buNone/>
                  <a:defRPr sz="4400" b="1" kern="1200">
                    <a:solidFill>
                      <a:schemeClr val="tx1"/>
                    </a:solidFill>
                    <a:latin typeface="+mn-lt"/>
                    <a:ea typeface="+mj-ea"/>
                    <a:cs typeface="+mj-cs"/>
                  </a:defRPr>
                </a:lvl1pPr>
              </a:lstStyle>
              <a:p>
                <a:pPr algn="ctr">
                  <a:lnSpc>
                    <a:spcPct val="80000"/>
                  </a:lnSpc>
                </a:pPr>
                <a:r>
                  <a:rPr lang="en-US" sz="3200" b="0" dirty="0">
                    <a:solidFill>
                      <a:schemeClr val="bg1"/>
                    </a:solidFill>
                    <a:latin typeface="Calibri" panose="020F0502020204030204" pitchFamily="34" charset="0"/>
                    <a:cs typeface="Calibri" panose="020F0502020204030204" pitchFamily="34" charset="0"/>
                  </a:rPr>
                  <a:t>Influence area method</a:t>
                </a:r>
              </a:p>
            </p:txBody>
          </p:sp>
        </p:grpSp>
        <p:pic>
          <p:nvPicPr>
            <p:cNvPr id="24" name="Graphic 23" descr="Blueprint outline">
              <a:extLst>
                <a:ext uri="{FF2B5EF4-FFF2-40B4-BE49-F238E27FC236}">
                  <a16:creationId xmlns:a16="http://schemas.microsoft.com/office/drawing/2014/main" id="{0A60BD95-1FDD-4A1F-8E8E-D5439933DFCB}"/>
                </a:ext>
              </a:extLst>
            </p:cNvPr>
            <p:cNvPicPr>
              <a:picLocks noChangeAspect="1"/>
            </p:cNvPicPr>
            <p:nvPr/>
          </p:nvPicPr>
          <p:blipFill>
            <a:blip r:embed="rId5">
              <a:extLst>
                <a:ext uri="{96DAC541-7B7A-43D3-8B79-37D633B846F1}">
                  <asvg:svgBlip xmlns:asvg="http://schemas.microsoft.com/office/drawing/2016/SVG/main" r:embed="rId6"/>
                </a:ext>
              </a:extLst>
            </a:blip>
            <a:srcRect/>
            <a:stretch/>
          </p:blipFill>
          <p:spPr>
            <a:xfrm>
              <a:off x="919818" y="2962005"/>
              <a:ext cx="732226" cy="732226"/>
            </a:xfrm>
            <a:prstGeom prst="rect">
              <a:avLst/>
            </a:prstGeom>
          </p:spPr>
        </p:pic>
      </p:grpSp>
    </p:spTree>
    <p:custDataLst>
      <p:tags r:id="rId1"/>
    </p:custDataLst>
    <p:extLst>
      <p:ext uri="{BB962C8B-B14F-4D97-AF65-F5344CB8AC3E}">
        <p14:creationId xmlns:p14="http://schemas.microsoft.com/office/powerpoint/2010/main" val="14789322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500"/>
                                        <p:tgtEl>
                                          <p:spTgt spid="12"/>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fade">
                                      <p:cBhvr>
                                        <p:cTn id="15"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id="{82ED1726-244B-45ED-9993-49A17E59BEE8}"/>
              </a:ext>
            </a:extLst>
          </p:cNvPr>
          <p:cNvGrpSpPr/>
          <p:nvPr/>
        </p:nvGrpSpPr>
        <p:grpSpPr>
          <a:xfrm>
            <a:off x="1" y="0"/>
            <a:ext cx="2550694" cy="5143500"/>
            <a:chOff x="0" y="0"/>
            <a:chExt cx="3400926" cy="6858000"/>
          </a:xfrm>
        </p:grpSpPr>
        <p:sp>
          <p:nvSpPr>
            <p:cNvPr id="32" name="Rectangle 31">
              <a:extLst>
                <a:ext uri="{FF2B5EF4-FFF2-40B4-BE49-F238E27FC236}">
                  <a16:creationId xmlns:a16="http://schemas.microsoft.com/office/drawing/2014/main" id="{C10B5BF8-7A3F-4731-B4E6-0FA789E70F18}"/>
                </a:ext>
              </a:extLst>
            </p:cNvPr>
            <p:cNvSpPr/>
            <p:nvPr/>
          </p:nvSpPr>
          <p:spPr>
            <a:xfrm>
              <a:off x="0" y="0"/>
              <a:ext cx="3400926" cy="6858000"/>
            </a:xfrm>
            <a:prstGeom prst="rect">
              <a:avLst/>
            </a:prstGeom>
            <a:solidFill>
              <a:srgbClr val="206EA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dirty="0"/>
            </a:p>
          </p:txBody>
        </p:sp>
        <p:sp>
          <p:nvSpPr>
            <p:cNvPr id="40" name="Title 1">
              <a:extLst>
                <a:ext uri="{FF2B5EF4-FFF2-40B4-BE49-F238E27FC236}">
                  <a16:creationId xmlns:a16="http://schemas.microsoft.com/office/drawing/2014/main" id="{4776434E-CA87-4B82-BEC9-A9A24E84E661}"/>
                </a:ext>
              </a:extLst>
            </p:cNvPr>
            <p:cNvSpPr txBox="1">
              <a:spLocks/>
            </p:cNvSpPr>
            <p:nvPr/>
          </p:nvSpPr>
          <p:spPr>
            <a:xfrm>
              <a:off x="423989" y="1188156"/>
              <a:ext cx="2538454" cy="4481688"/>
            </a:xfrm>
            <a:prstGeom prst="rect">
              <a:avLst/>
            </a:prstGeom>
          </p:spPr>
          <p:txBody>
            <a:bodyPr anchor="ctr"/>
            <a:lstStyle>
              <a:lvl1pPr algn="l" defTabSz="914400" rtl="0" eaLnBrk="1" latinLnBrk="0" hangingPunct="1">
                <a:lnSpc>
                  <a:spcPct val="90000"/>
                </a:lnSpc>
                <a:spcBef>
                  <a:spcPct val="0"/>
                </a:spcBef>
                <a:buNone/>
                <a:defRPr sz="4400" b="1" kern="1200">
                  <a:solidFill>
                    <a:schemeClr val="tx1"/>
                  </a:solidFill>
                  <a:latin typeface="+mn-lt"/>
                  <a:ea typeface="+mj-ea"/>
                  <a:cs typeface="+mj-cs"/>
                </a:defRPr>
              </a:lvl1pPr>
            </a:lstStyle>
            <a:p>
              <a:pPr>
                <a:lnSpc>
                  <a:spcPct val="80000"/>
                </a:lnSpc>
              </a:pPr>
              <a:r>
                <a:rPr lang="en-US" sz="3200" dirty="0">
                  <a:solidFill>
                    <a:schemeClr val="bg1"/>
                  </a:solidFill>
                  <a:latin typeface="Calibri" panose="020F0502020204030204" pitchFamily="34" charset="0"/>
                  <a:cs typeface="Calibri" panose="020F0502020204030204" pitchFamily="34" charset="0"/>
                </a:rPr>
                <a:t>Influence area example</a:t>
              </a:r>
            </a:p>
          </p:txBody>
        </p:sp>
      </p:grpSp>
      <p:pic>
        <p:nvPicPr>
          <p:cNvPr id="9" name="Content Placeholder 6">
            <a:extLst>
              <a:ext uri="{FF2B5EF4-FFF2-40B4-BE49-F238E27FC236}">
                <a16:creationId xmlns:a16="http://schemas.microsoft.com/office/drawing/2014/main" id="{913DD9CC-6D00-469E-B9E1-A31442FDD870}"/>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p:blipFill>
        <p:spPr>
          <a:xfrm>
            <a:off x="5191856" y="257172"/>
            <a:ext cx="3204798" cy="4807197"/>
          </a:xfrm>
          <a:prstGeom prst="rect">
            <a:avLst/>
          </a:prstGeom>
        </p:spPr>
      </p:pic>
      <p:pic>
        <p:nvPicPr>
          <p:cNvPr id="10" name="Content Placeholder 6">
            <a:extLst>
              <a:ext uri="{FF2B5EF4-FFF2-40B4-BE49-F238E27FC236}">
                <a16:creationId xmlns:a16="http://schemas.microsoft.com/office/drawing/2014/main" id="{1169D891-0553-439C-95DA-86A326E09B66}"/>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p:blipFill>
        <p:spPr>
          <a:xfrm>
            <a:off x="3204795" y="891117"/>
            <a:ext cx="5391951" cy="3724040"/>
          </a:xfrm>
          <a:prstGeom prst="rect">
            <a:avLst/>
          </a:prstGeom>
        </p:spPr>
      </p:pic>
      <p:sp>
        <p:nvSpPr>
          <p:cNvPr id="16" name="Rectangle 15">
            <a:extLst>
              <a:ext uri="{FF2B5EF4-FFF2-40B4-BE49-F238E27FC236}">
                <a16:creationId xmlns:a16="http://schemas.microsoft.com/office/drawing/2014/main" id="{39987E81-8111-418C-BA5D-1B00F95A0D65}"/>
              </a:ext>
            </a:extLst>
          </p:cNvPr>
          <p:cNvSpPr/>
          <p:nvPr/>
        </p:nvSpPr>
        <p:spPr>
          <a:xfrm>
            <a:off x="5978013" y="2005778"/>
            <a:ext cx="1330382" cy="415028"/>
          </a:xfrm>
          <a:prstGeom prst="rect">
            <a:avLst/>
          </a:prstGeom>
          <a:noFill/>
          <a:ln w="76200">
            <a:solidFill>
              <a:srgbClr val="008A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noFill/>
            </a:endParaRPr>
          </a:p>
        </p:txBody>
      </p:sp>
      <p:sp>
        <p:nvSpPr>
          <p:cNvPr id="17" name="TextBox 16">
            <a:extLst>
              <a:ext uri="{FF2B5EF4-FFF2-40B4-BE49-F238E27FC236}">
                <a16:creationId xmlns:a16="http://schemas.microsoft.com/office/drawing/2014/main" id="{A33720E1-FF8D-4FDF-B81A-6110B4D5B5A6}"/>
              </a:ext>
            </a:extLst>
          </p:cNvPr>
          <p:cNvSpPr txBox="1"/>
          <p:nvPr/>
        </p:nvSpPr>
        <p:spPr>
          <a:xfrm>
            <a:off x="334960" y="3410235"/>
            <a:ext cx="1715008" cy="369332"/>
          </a:xfrm>
          <a:prstGeom prst="rect">
            <a:avLst/>
          </a:prstGeom>
          <a:noFill/>
        </p:spPr>
        <p:txBody>
          <a:bodyPr wrap="square" rtlCol="0">
            <a:spAutoFit/>
          </a:bodyPr>
          <a:lstStyle/>
          <a:p>
            <a:r>
              <a:rPr lang="en-US" sz="1800" dirty="0">
                <a:solidFill>
                  <a:schemeClr val="bg1"/>
                </a:solidFill>
                <a:latin typeface="Calibri" panose="020F0502020204030204" pitchFamily="34" charset="0"/>
                <a:cs typeface="Calibri" panose="020F0502020204030204" pitchFamily="34" charset="0"/>
              </a:rPr>
              <a:t>Corner example</a:t>
            </a:r>
          </a:p>
        </p:txBody>
      </p:sp>
    </p:spTree>
    <p:custDataLst>
      <p:tags r:id="rId1"/>
    </p:custDataLst>
    <p:extLst>
      <p:ext uri="{BB962C8B-B14F-4D97-AF65-F5344CB8AC3E}">
        <p14:creationId xmlns:p14="http://schemas.microsoft.com/office/powerpoint/2010/main" val="33941505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9"/>
                                        </p:tgtEl>
                                      </p:cBhvr>
                                    </p:animEffect>
                                    <p:set>
                                      <p:cBhvr>
                                        <p:cTn id="7" dur="1" fill="hold">
                                          <p:stCondLst>
                                            <p:cond delay="499"/>
                                          </p:stCondLst>
                                        </p:cTn>
                                        <p:tgtEl>
                                          <p:spTgt spid="9"/>
                                        </p:tgtEl>
                                        <p:attrNameLst>
                                          <p:attrName>style.visibility</p:attrName>
                                        </p:attrNameLst>
                                      </p:cBhvr>
                                      <p:to>
                                        <p:strVal val="hidden"/>
                                      </p:to>
                                    </p:se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500"/>
                                        <p:tgtEl>
                                          <p:spTgt spid="10"/>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16"/>
                                        </p:tgtEl>
                                        <p:attrNameLst>
                                          <p:attrName>style.visibility</p:attrName>
                                        </p:attrNameLst>
                                      </p:cBhvr>
                                      <p:to>
                                        <p:strVal val="visible"/>
                                      </p:to>
                                    </p:set>
                                    <p:animEffect transition="in" filter="fade">
                                      <p:cBhvr>
                                        <p:cTn id="16"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1">
            <a:extLst>
              <a:ext uri="{FF2B5EF4-FFF2-40B4-BE49-F238E27FC236}">
                <a16:creationId xmlns:a16="http://schemas.microsoft.com/office/drawing/2014/main" id="{117BB7F6-7F7B-4AE6-8877-8AD6B1B19C0D}"/>
              </a:ext>
            </a:extLst>
          </p:cNvPr>
          <p:cNvSpPr/>
          <p:nvPr/>
        </p:nvSpPr>
        <p:spPr>
          <a:xfrm>
            <a:off x="3080083" y="-1584381"/>
            <a:ext cx="2983832" cy="2983832"/>
          </a:xfrm>
          <a:prstGeom prst="ellipse">
            <a:avLst/>
          </a:prstGeom>
          <a:solidFill>
            <a:srgbClr val="206EA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 name="Graphic 4" descr="Dollar outline">
            <a:extLst>
              <a:ext uri="{FF2B5EF4-FFF2-40B4-BE49-F238E27FC236}">
                <a16:creationId xmlns:a16="http://schemas.microsoft.com/office/drawing/2014/main" id="{3A244E2F-BA1A-4CBB-9C63-228F31536D51}"/>
              </a:ext>
            </a:extLst>
          </p:cNvPr>
          <p:cNvPicPr>
            <a:picLocks noChangeAspect="1"/>
          </p:cNvPicPr>
          <p:nvPr/>
        </p:nvPicPr>
        <p:blipFill>
          <a:blip r:embed="rId4">
            <a:extLst>
              <a:ext uri="{96DAC541-7B7A-43D3-8B79-37D633B846F1}">
                <asvg:svgBlip xmlns:asvg="http://schemas.microsoft.com/office/drawing/2016/SVG/main" r:embed="rId5"/>
              </a:ext>
            </a:extLst>
          </a:blip>
          <a:srcRect/>
          <a:stretch/>
        </p:blipFill>
        <p:spPr>
          <a:xfrm>
            <a:off x="4090737" y="70296"/>
            <a:ext cx="962526" cy="962526"/>
          </a:xfrm>
          <a:prstGeom prst="rect">
            <a:avLst/>
          </a:prstGeom>
        </p:spPr>
      </p:pic>
      <p:sp>
        <p:nvSpPr>
          <p:cNvPr id="8" name="Title 1">
            <a:extLst>
              <a:ext uri="{FF2B5EF4-FFF2-40B4-BE49-F238E27FC236}">
                <a16:creationId xmlns:a16="http://schemas.microsoft.com/office/drawing/2014/main" id="{149DF88B-EAA7-484F-A9E7-56963BA2FF53}"/>
              </a:ext>
            </a:extLst>
          </p:cNvPr>
          <p:cNvSpPr txBox="1">
            <a:spLocks/>
          </p:cNvSpPr>
          <p:nvPr/>
        </p:nvSpPr>
        <p:spPr>
          <a:xfrm>
            <a:off x="495298" y="1624572"/>
            <a:ext cx="8153402" cy="859478"/>
          </a:xfrm>
          <a:prstGeom prst="rect">
            <a:avLst/>
          </a:prstGeom>
        </p:spPr>
        <p:txBody>
          <a:bodyPr anchor="ctr"/>
          <a:lstStyle>
            <a:lvl1pPr algn="l" defTabSz="914400" rtl="0" eaLnBrk="1" latinLnBrk="0" hangingPunct="1">
              <a:lnSpc>
                <a:spcPct val="90000"/>
              </a:lnSpc>
              <a:spcBef>
                <a:spcPct val="0"/>
              </a:spcBef>
              <a:buNone/>
              <a:defRPr sz="4400" b="1" kern="1200">
                <a:solidFill>
                  <a:schemeClr val="tx1"/>
                </a:solidFill>
                <a:latin typeface="+mn-lt"/>
                <a:ea typeface="+mj-ea"/>
                <a:cs typeface="+mj-cs"/>
              </a:defRPr>
            </a:lvl1pPr>
          </a:lstStyle>
          <a:p>
            <a:pPr algn="ctr"/>
            <a:r>
              <a:rPr lang="en-US" sz="3200" dirty="0">
                <a:solidFill>
                  <a:srgbClr val="000000"/>
                </a:solidFill>
                <a:latin typeface="Calibri" panose="020F0502020204030204" pitchFamily="34" charset="0"/>
                <a:cs typeface="Calibri" panose="020F0502020204030204" pitchFamily="34" charset="0"/>
              </a:rPr>
              <a:t>Uniform assessment rates</a:t>
            </a:r>
          </a:p>
          <a:p>
            <a:pPr algn="ctr"/>
            <a:r>
              <a:rPr lang="en-US" sz="3200" b="0" dirty="0">
                <a:solidFill>
                  <a:srgbClr val="000000"/>
                </a:solidFill>
                <a:latin typeface="Calibri" panose="020F0502020204030204" pitchFamily="34" charset="0"/>
                <a:cs typeface="Calibri" panose="020F0502020204030204" pitchFamily="34" charset="0"/>
              </a:rPr>
              <a:t>2024 rate for street reconstruction</a:t>
            </a:r>
          </a:p>
        </p:txBody>
      </p:sp>
      <p:grpSp>
        <p:nvGrpSpPr>
          <p:cNvPr id="4" name="Group 3">
            <a:extLst>
              <a:ext uri="{FF2B5EF4-FFF2-40B4-BE49-F238E27FC236}">
                <a16:creationId xmlns:a16="http://schemas.microsoft.com/office/drawing/2014/main" id="{9AED6E25-5839-4FCB-9D71-EA1460142D86}"/>
              </a:ext>
            </a:extLst>
          </p:cNvPr>
          <p:cNvGrpSpPr/>
          <p:nvPr/>
        </p:nvGrpSpPr>
        <p:grpSpPr>
          <a:xfrm>
            <a:off x="1236515" y="2774897"/>
            <a:ext cx="2597730" cy="2011841"/>
            <a:chOff x="1236515" y="2774897"/>
            <a:chExt cx="2597730" cy="2011841"/>
          </a:xfrm>
        </p:grpSpPr>
        <p:sp>
          <p:nvSpPr>
            <p:cNvPr id="10" name="Rectangle 9">
              <a:extLst>
                <a:ext uri="{FF2B5EF4-FFF2-40B4-BE49-F238E27FC236}">
                  <a16:creationId xmlns:a16="http://schemas.microsoft.com/office/drawing/2014/main" id="{D650128C-FCA2-4AE9-B25B-8EC8F2C4118A}"/>
                </a:ext>
              </a:extLst>
            </p:cNvPr>
            <p:cNvSpPr/>
            <p:nvPr/>
          </p:nvSpPr>
          <p:spPr>
            <a:xfrm>
              <a:off x="1236518" y="2819603"/>
              <a:ext cx="2597727" cy="1967135"/>
            </a:xfrm>
            <a:prstGeom prst="rect">
              <a:avLst/>
            </a:prstGeom>
            <a:solidFill>
              <a:srgbClr val="F4F5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Title 1">
              <a:extLst>
                <a:ext uri="{FF2B5EF4-FFF2-40B4-BE49-F238E27FC236}">
                  <a16:creationId xmlns:a16="http://schemas.microsoft.com/office/drawing/2014/main" id="{6B55507D-B006-422C-9EBC-1B58569B0A2A}"/>
                </a:ext>
              </a:extLst>
            </p:cNvPr>
            <p:cNvSpPr txBox="1">
              <a:spLocks/>
            </p:cNvSpPr>
            <p:nvPr/>
          </p:nvSpPr>
          <p:spPr>
            <a:xfrm>
              <a:off x="1236517" y="3115607"/>
              <a:ext cx="2597727" cy="730044"/>
            </a:xfrm>
            <a:prstGeom prst="rect">
              <a:avLst/>
            </a:prstGeom>
          </p:spPr>
          <p:txBody>
            <a:bodyPr anchor="ctr"/>
            <a:lstStyle>
              <a:lvl1pPr algn="l" defTabSz="914400" rtl="0" eaLnBrk="1" latinLnBrk="0" hangingPunct="1">
                <a:lnSpc>
                  <a:spcPct val="90000"/>
                </a:lnSpc>
                <a:spcBef>
                  <a:spcPct val="0"/>
                </a:spcBef>
                <a:buNone/>
                <a:defRPr sz="4400" b="1" kern="1200">
                  <a:solidFill>
                    <a:schemeClr val="tx1"/>
                  </a:solidFill>
                  <a:latin typeface="+mn-lt"/>
                  <a:ea typeface="+mj-ea"/>
                  <a:cs typeface="+mj-cs"/>
                </a:defRPr>
              </a:lvl1pPr>
            </a:lstStyle>
            <a:p>
              <a:pPr algn="ctr"/>
              <a:r>
                <a:rPr lang="en-US" sz="2400" dirty="0">
                  <a:solidFill>
                    <a:srgbClr val="000000"/>
                  </a:solidFill>
                  <a:latin typeface="Calibri" panose="020F0502020204030204" pitchFamily="34" charset="0"/>
                  <a:cs typeface="Calibri" panose="020F0502020204030204" pitchFamily="34" charset="0"/>
                </a:rPr>
                <a:t>$2.83</a:t>
              </a:r>
              <a:br>
                <a:rPr lang="en-US" sz="2400" dirty="0">
                  <a:solidFill>
                    <a:srgbClr val="000000"/>
                  </a:solidFill>
                  <a:latin typeface="Calibri" panose="020F0502020204030204" pitchFamily="34" charset="0"/>
                  <a:cs typeface="Calibri" panose="020F0502020204030204" pitchFamily="34" charset="0"/>
                </a:rPr>
              </a:br>
              <a:r>
                <a:rPr lang="en-US" sz="1800" b="0" dirty="0">
                  <a:solidFill>
                    <a:srgbClr val="000000"/>
                  </a:solidFill>
                  <a:latin typeface="Calibri" panose="020F0502020204030204" pitchFamily="34" charset="0"/>
                  <a:cs typeface="Calibri" panose="020F0502020204030204" pitchFamily="34" charset="0"/>
                </a:rPr>
                <a:t>per square foot</a:t>
              </a:r>
              <a:endParaRPr lang="en-US" sz="2400" dirty="0">
                <a:solidFill>
                  <a:srgbClr val="000000"/>
                </a:solidFill>
                <a:latin typeface="Calibri" panose="020F0502020204030204" pitchFamily="34" charset="0"/>
                <a:cs typeface="Calibri" panose="020F0502020204030204" pitchFamily="34" charset="0"/>
              </a:endParaRPr>
            </a:p>
          </p:txBody>
        </p:sp>
        <p:sp>
          <p:nvSpPr>
            <p:cNvPr id="14" name="Rectangle 13">
              <a:extLst>
                <a:ext uri="{FF2B5EF4-FFF2-40B4-BE49-F238E27FC236}">
                  <a16:creationId xmlns:a16="http://schemas.microsoft.com/office/drawing/2014/main" id="{EBFA166C-3F37-4158-8447-55D705CF8B50}"/>
                </a:ext>
              </a:extLst>
            </p:cNvPr>
            <p:cNvSpPr/>
            <p:nvPr/>
          </p:nvSpPr>
          <p:spPr>
            <a:xfrm>
              <a:off x="2151357" y="2774897"/>
              <a:ext cx="768045" cy="129667"/>
            </a:xfrm>
            <a:prstGeom prst="rect">
              <a:avLst/>
            </a:prstGeom>
            <a:solidFill>
              <a:srgbClr val="77990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Title 1">
              <a:extLst>
                <a:ext uri="{FF2B5EF4-FFF2-40B4-BE49-F238E27FC236}">
                  <a16:creationId xmlns:a16="http://schemas.microsoft.com/office/drawing/2014/main" id="{ED72D7C8-2E8B-4089-9C24-8F1F8C6B612D}"/>
                </a:ext>
              </a:extLst>
            </p:cNvPr>
            <p:cNvSpPr txBox="1">
              <a:spLocks/>
            </p:cNvSpPr>
            <p:nvPr/>
          </p:nvSpPr>
          <p:spPr>
            <a:xfrm>
              <a:off x="1236515" y="3951172"/>
              <a:ext cx="2597727" cy="730044"/>
            </a:xfrm>
            <a:prstGeom prst="rect">
              <a:avLst/>
            </a:prstGeom>
          </p:spPr>
          <p:txBody>
            <a:bodyPr anchor="ctr"/>
            <a:lstStyle>
              <a:lvl1pPr algn="l" defTabSz="914400" rtl="0" eaLnBrk="1" latinLnBrk="0" hangingPunct="1">
                <a:lnSpc>
                  <a:spcPct val="90000"/>
                </a:lnSpc>
                <a:spcBef>
                  <a:spcPct val="0"/>
                </a:spcBef>
                <a:buNone/>
                <a:defRPr sz="4400" b="1" kern="1200">
                  <a:solidFill>
                    <a:schemeClr val="tx1"/>
                  </a:solidFill>
                  <a:latin typeface="+mn-lt"/>
                  <a:ea typeface="+mj-ea"/>
                  <a:cs typeface="+mj-cs"/>
                </a:defRPr>
              </a:lvl1pPr>
            </a:lstStyle>
            <a:p>
              <a:pPr algn="ctr">
                <a:lnSpc>
                  <a:spcPct val="85000"/>
                </a:lnSpc>
              </a:pPr>
              <a:r>
                <a:rPr lang="en-US" sz="2000" b="0" dirty="0">
                  <a:solidFill>
                    <a:srgbClr val="000000"/>
                  </a:solidFill>
                  <a:latin typeface="Calibri" panose="020F0502020204030204" pitchFamily="34" charset="0"/>
                  <a:cs typeface="Calibri" panose="020F0502020204030204" pitchFamily="34" charset="0"/>
                </a:rPr>
                <a:t>non-residential properties</a:t>
              </a:r>
            </a:p>
          </p:txBody>
        </p:sp>
      </p:grpSp>
      <p:grpSp>
        <p:nvGrpSpPr>
          <p:cNvPr id="25" name="Group 24">
            <a:extLst>
              <a:ext uri="{FF2B5EF4-FFF2-40B4-BE49-F238E27FC236}">
                <a16:creationId xmlns:a16="http://schemas.microsoft.com/office/drawing/2014/main" id="{49879E48-6791-484C-B487-B97BE4C79BF2}"/>
              </a:ext>
            </a:extLst>
          </p:cNvPr>
          <p:cNvGrpSpPr/>
          <p:nvPr/>
        </p:nvGrpSpPr>
        <p:grpSpPr>
          <a:xfrm>
            <a:off x="5309754" y="2774897"/>
            <a:ext cx="2597730" cy="2011841"/>
            <a:chOff x="5309754" y="2774897"/>
            <a:chExt cx="2597730" cy="2011841"/>
          </a:xfrm>
        </p:grpSpPr>
        <p:sp>
          <p:nvSpPr>
            <p:cNvPr id="21" name="Rectangle 20">
              <a:extLst>
                <a:ext uri="{FF2B5EF4-FFF2-40B4-BE49-F238E27FC236}">
                  <a16:creationId xmlns:a16="http://schemas.microsoft.com/office/drawing/2014/main" id="{EBE78DFC-D41C-4B60-A880-3EC103F71A43}"/>
                </a:ext>
              </a:extLst>
            </p:cNvPr>
            <p:cNvSpPr/>
            <p:nvPr/>
          </p:nvSpPr>
          <p:spPr>
            <a:xfrm>
              <a:off x="5309757" y="2819603"/>
              <a:ext cx="2597727" cy="1967135"/>
            </a:xfrm>
            <a:prstGeom prst="rect">
              <a:avLst/>
            </a:prstGeom>
            <a:solidFill>
              <a:srgbClr val="F4F5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Title 1">
              <a:extLst>
                <a:ext uri="{FF2B5EF4-FFF2-40B4-BE49-F238E27FC236}">
                  <a16:creationId xmlns:a16="http://schemas.microsoft.com/office/drawing/2014/main" id="{B2DEA998-A8ED-4E61-A211-EEACF9D7E5BF}"/>
                </a:ext>
              </a:extLst>
            </p:cNvPr>
            <p:cNvSpPr txBox="1">
              <a:spLocks/>
            </p:cNvSpPr>
            <p:nvPr/>
          </p:nvSpPr>
          <p:spPr>
            <a:xfrm>
              <a:off x="5309756" y="3115607"/>
              <a:ext cx="2597727" cy="730044"/>
            </a:xfrm>
            <a:prstGeom prst="rect">
              <a:avLst/>
            </a:prstGeom>
          </p:spPr>
          <p:txBody>
            <a:bodyPr anchor="ctr"/>
            <a:lstStyle>
              <a:lvl1pPr algn="l" defTabSz="914400" rtl="0" eaLnBrk="1" latinLnBrk="0" hangingPunct="1">
                <a:lnSpc>
                  <a:spcPct val="90000"/>
                </a:lnSpc>
                <a:spcBef>
                  <a:spcPct val="0"/>
                </a:spcBef>
                <a:buNone/>
                <a:defRPr sz="4400" b="1" kern="1200">
                  <a:solidFill>
                    <a:schemeClr val="tx1"/>
                  </a:solidFill>
                  <a:latin typeface="+mn-lt"/>
                  <a:ea typeface="+mj-ea"/>
                  <a:cs typeface="+mj-cs"/>
                </a:defRPr>
              </a:lvl1pPr>
            </a:lstStyle>
            <a:p>
              <a:pPr algn="ctr"/>
              <a:r>
                <a:rPr lang="en-US" sz="2400" dirty="0">
                  <a:solidFill>
                    <a:srgbClr val="000000"/>
                  </a:solidFill>
                  <a:latin typeface="Calibri" panose="020F0502020204030204" pitchFamily="34" charset="0"/>
                  <a:cs typeface="Calibri" panose="020F0502020204030204" pitchFamily="34" charset="0"/>
                </a:rPr>
                <a:t>$0.95</a:t>
              </a:r>
              <a:br>
                <a:rPr lang="en-US" sz="2400" dirty="0">
                  <a:solidFill>
                    <a:srgbClr val="000000"/>
                  </a:solidFill>
                  <a:latin typeface="Calibri" panose="020F0502020204030204" pitchFamily="34" charset="0"/>
                  <a:cs typeface="Calibri" panose="020F0502020204030204" pitchFamily="34" charset="0"/>
                </a:rPr>
              </a:br>
              <a:r>
                <a:rPr lang="en-US" sz="1800" b="0" dirty="0">
                  <a:solidFill>
                    <a:srgbClr val="000000"/>
                  </a:solidFill>
                  <a:latin typeface="Calibri" panose="020F0502020204030204" pitchFamily="34" charset="0"/>
                  <a:cs typeface="Calibri" panose="020F0502020204030204" pitchFamily="34" charset="0"/>
                </a:rPr>
                <a:t>per square foot</a:t>
              </a:r>
              <a:endParaRPr lang="en-US" sz="2400" dirty="0">
                <a:solidFill>
                  <a:srgbClr val="000000"/>
                </a:solidFill>
                <a:latin typeface="Calibri" panose="020F0502020204030204" pitchFamily="34" charset="0"/>
                <a:cs typeface="Calibri" panose="020F0502020204030204" pitchFamily="34" charset="0"/>
              </a:endParaRPr>
            </a:p>
          </p:txBody>
        </p:sp>
        <p:sp>
          <p:nvSpPr>
            <p:cNvPr id="23" name="Rectangle 22">
              <a:extLst>
                <a:ext uri="{FF2B5EF4-FFF2-40B4-BE49-F238E27FC236}">
                  <a16:creationId xmlns:a16="http://schemas.microsoft.com/office/drawing/2014/main" id="{7C788B97-C267-4AB5-ACFF-55EE5F9C397F}"/>
                </a:ext>
              </a:extLst>
            </p:cNvPr>
            <p:cNvSpPr/>
            <p:nvPr/>
          </p:nvSpPr>
          <p:spPr>
            <a:xfrm>
              <a:off x="6224596" y="2774897"/>
              <a:ext cx="768045" cy="129667"/>
            </a:xfrm>
            <a:prstGeom prst="rect">
              <a:avLst/>
            </a:prstGeom>
            <a:solidFill>
              <a:srgbClr val="77990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Title 1">
              <a:extLst>
                <a:ext uri="{FF2B5EF4-FFF2-40B4-BE49-F238E27FC236}">
                  <a16:creationId xmlns:a16="http://schemas.microsoft.com/office/drawing/2014/main" id="{FC1E8BA2-7305-4C32-B135-8C787A277A75}"/>
                </a:ext>
              </a:extLst>
            </p:cNvPr>
            <p:cNvSpPr txBox="1">
              <a:spLocks/>
            </p:cNvSpPr>
            <p:nvPr/>
          </p:nvSpPr>
          <p:spPr>
            <a:xfrm>
              <a:off x="5309754" y="3951172"/>
              <a:ext cx="2597727" cy="730044"/>
            </a:xfrm>
            <a:prstGeom prst="rect">
              <a:avLst/>
            </a:prstGeom>
          </p:spPr>
          <p:txBody>
            <a:bodyPr anchor="ctr"/>
            <a:lstStyle>
              <a:lvl1pPr algn="l" defTabSz="914400" rtl="0" eaLnBrk="1" latinLnBrk="0" hangingPunct="1">
                <a:lnSpc>
                  <a:spcPct val="90000"/>
                </a:lnSpc>
                <a:spcBef>
                  <a:spcPct val="0"/>
                </a:spcBef>
                <a:buNone/>
                <a:defRPr sz="4400" b="1" kern="1200">
                  <a:solidFill>
                    <a:schemeClr val="tx1"/>
                  </a:solidFill>
                  <a:latin typeface="+mn-lt"/>
                  <a:ea typeface="+mj-ea"/>
                  <a:cs typeface="+mj-cs"/>
                </a:defRPr>
              </a:lvl1pPr>
            </a:lstStyle>
            <a:p>
              <a:pPr algn="ctr">
                <a:lnSpc>
                  <a:spcPct val="85000"/>
                </a:lnSpc>
              </a:pPr>
              <a:r>
                <a:rPr lang="en-US" sz="2000" b="0" dirty="0">
                  <a:solidFill>
                    <a:srgbClr val="000000"/>
                  </a:solidFill>
                  <a:latin typeface="Calibri" panose="020F0502020204030204" pitchFamily="34" charset="0"/>
                  <a:cs typeface="Calibri" panose="020F0502020204030204" pitchFamily="34" charset="0"/>
                </a:rPr>
                <a:t>residential properties</a:t>
              </a:r>
            </a:p>
          </p:txBody>
        </p:sp>
      </p:grpSp>
    </p:spTree>
    <p:custDataLst>
      <p:tags r:id="rId1"/>
    </p:custDataLst>
    <p:extLst>
      <p:ext uri="{BB962C8B-B14F-4D97-AF65-F5344CB8AC3E}">
        <p14:creationId xmlns:p14="http://schemas.microsoft.com/office/powerpoint/2010/main" val="17844338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5"/>
                                        </p:tgtEl>
                                        <p:attrNameLst>
                                          <p:attrName>style.visibility</p:attrName>
                                        </p:attrNameLst>
                                      </p:cBhvr>
                                      <p:to>
                                        <p:strVal val="visible"/>
                                      </p:to>
                                    </p:set>
                                    <p:animEffect transition="in" filter="fade">
                                      <p:cBhvr>
                                        <p:cTn id="17"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538A8A3E-FF44-4223-ACE0-D766A9C6C0E7}"/>
              </a:ext>
            </a:extLst>
          </p:cNvPr>
          <p:cNvGrpSpPr/>
          <p:nvPr/>
        </p:nvGrpSpPr>
        <p:grpSpPr>
          <a:xfrm>
            <a:off x="469070" y="1079834"/>
            <a:ext cx="2983832" cy="2983832"/>
            <a:chOff x="469070" y="1079834"/>
            <a:chExt cx="2983832" cy="2983832"/>
          </a:xfrm>
        </p:grpSpPr>
        <p:sp>
          <p:nvSpPr>
            <p:cNvPr id="2" name="Oval 1">
              <a:extLst>
                <a:ext uri="{FF2B5EF4-FFF2-40B4-BE49-F238E27FC236}">
                  <a16:creationId xmlns:a16="http://schemas.microsoft.com/office/drawing/2014/main" id="{117BB7F6-7F7B-4AE6-8877-8AD6B1B19C0D}"/>
                </a:ext>
              </a:extLst>
            </p:cNvPr>
            <p:cNvSpPr/>
            <p:nvPr/>
          </p:nvSpPr>
          <p:spPr>
            <a:xfrm>
              <a:off x="469070" y="1079834"/>
              <a:ext cx="2983832" cy="2983832"/>
            </a:xfrm>
            <a:prstGeom prst="ellipse">
              <a:avLst/>
            </a:prstGeom>
            <a:solidFill>
              <a:srgbClr val="77990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extBox 3">
              <a:extLst>
                <a:ext uri="{FF2B5EF4-FFF2-40B4-BE49-F238E27FC236}">
                  <a16:creationId xmlns:a16="http://schemas.microsoft.com/office/drawing/2014/main" id="{E2102B56-223E-47D7-8FE4-474C2A879164}"/>
                </a:ext>
              </a:extLst>
            </p:cNvPr>
            <p:cNvSpPr txBox="1"/>
            <p:nvPr/>
          </p:nvSpPr>
          <p:spPr>
            <a:xfrm>
              <a:off x="1013455" y="1831868"/>
              <a:ext cx="1895062" cy="1479764"/>
            </a:xfrm>
            <a:prstGeom prst="rect">
              <a:avLst/>
            </a:prstGeom>
            <a:noFill/>
          </p:spPr>
          <p:txBody>
            <a:bodyPr wrap="square" rtlCol="0">
              <a:spAutoFit/>
            </a:bodyPr>
            <a:lstStyle/>
            <a:p>
              <a:pPr algn="ctr">
                <a:lnSpc>
                  <a:spcPct val="80000"/>
                </a:lnSpc>
              </a:pPr>
              <a:r>
                <a:rPr lang="en-US" sz="2800" dirty="0">
                  <a:solidFill>
                    <a:schemeClr val="bg1"/>
                  </a:solidFill>
                  <a:latin typeface="Calibri Light" panose="020F0302020204030204" pitchFamily="34" charset="0"/>
                  <a:cs typeface="Calibri Light" panose="020F0302020204030204" pitchFamily="34" charset="0"/>
                </a:rPr>
                <a:t>Sample residential assessment calculation</a:t>
              </a:r>
            </a:p>
          </p:txBody>
        </p:sp>
      </p:grpSp>
      <p:sp>
        <p:nvSpPr>
          <p:cNvPr id="7" name="Content Placeholder 2">
            <a:extLst>
              <a:ext uri="{FF2B5EF4-FFF2-40B4-BE49-F238E27FC236}">
                <a16:creationId xmlns:a16="http://schemas.microsoft.com/office/drawing/2014/main" id="{5F098818-D309-49A5-A899-2F98C8A7BBEA}"/>
              </a:ext>
            </a:extLst>
          </p:cNvPr>
          <p:cNvSpPr txBox="1">
            <a:spLocks/>
          </p:cNvSpPr>
          <p:nvPr/>
        </p:nvSpPr>
        <p:spPr>
          <a:xfrm>
            <a:off x="3891603" y="2062505"/>
            <a:ext cx="4783327" cy="2726853"/>
          </a:xfrm>
          <a:prstGeom prst="rect">
            <a:avLst/>
          </a:prstGeom>
        </p:spPr>
        <p:txBody>
          <a:bodyPr anchor="ctr">
            <a:norm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US" sz="2000" dirty="0">
                <a:latin typeface="Calibri" panose="020F0502020204030204" pitchFamily="34" charset="0"/>
                <a:cs typeface="Calibri" panose="020F0502020204030204" pitchFamily="34" charset="0"/>
              </a:rPr>
              <a:t>Sample lot for the calculation is 40’ x 125’</a:t>
            </a:r>
          </a:p>
          <a:p>
            <a:endParaRPr lang="en-US" sz="2000" dirty="0">
              <a:latin typeface="Calibri" panose="020F0502020204030204" pitchFamily="34" charset="0"/>
              <a:cs typeface="Calibri" panose="020F0502020204030204" pitchFamily="34" charset="0"/>
            </a:endParaRPr>
          </a:p>
          <a:p>
            <a:r>
              <a:rPr lang="en-US" sz="2000" dirty="0">
                <a:latin typeface="Calibri" panose="020F0502020204030204" pitchFamily="34" charset="0"/>
                <a:cs typeface="Calibri" panose="020F0502020204030204" pitchFamily="34" charset="0"/>
              </a:rPr>
              <a:t>Length x width = total square footage</a:t>
            </a:r>
          </a:p>
          <a:p>
            <a:endParaRPr lang="en-US" sz="2000" dirty="0">
              <a:latin typeface="Calibri" panose="020F0502020204030204" pitchFamily="34" charset="0"/>
              <a:cs typeface="Calibri" panose="020F0502020204030204" pitchFamily="34" charset="0"/>
            </a:endParaRPr>
          </a:p>
          <a:p>
            <a:r>
              <a:rPr lang="en-US" sz="2000" dirty="0">
                <a:latin typeface="Calibri" panose="020F0502020204030204" pitchFamily="34" charset="0"/>
                <a:cs typeface="Calibri" panose="020F0502020204030204" pitchFamily="34" charset="0"/>
              </a:rPr>
              <a:t>40’ x 125’ = 5,000 sq ft</a:t>
            </a:r>
          </a:p>
          <a:p>
            <a:endParaRPr lang="en-US" sz="2000" dirty="0">
              <a:latin typeface="Calibri" panose="020F0502020204030204" pitchFamily="34" charset="0"/>
              <a:cs typeface="Calibri" panose="020F0502020204030204" pitchFamily="34" charset="0"/>
            </a:endParaRPr>
          </a:p>
          <a:p>
            <a:r>
              <a:rPr lang="en-US" sz="2000" dirty="0">
                <a:latin typeface="Calibri" panose="020F0502020204030204" pitchFamily="34" charset="0"/>
                <a:cs typeface="Calibri" panose="020F0502020204030204" pitchFamily="34" charset="0"/>
              </a:rPr>
              <a:t>Multiplied by UAR ($0.95)</a:t>
            </a:r>
          </a:p>
          <a:p>
            <a:r>
              <a:rPr lang="en-US" sz="2000" dirty="0">
                <a:latin typeface="Calibri" panose="020F0502020204030204" pitchFamily="34" charset="0"/>
                <a:cs typeface="Calibri" panose="020F0502020204030204" pitchFamily="34" charset="0"/>
              </a:rPr>
              <a:t>5,000 sq ft x .95 = $4,750</a:t>
            </a:r>
          </a:p>
        </p:txBody>
      </p:sp>
      <p:pic>
        <p:nvPicPr>
          <p:cNvPr id="5" name="Content Placeholder 5">
            <a:extLst>
              <a:ext uri="{FF2B5EF4-FFF2-40B4-BE49-F238E27FC236}">
                <a16:creationId xmlns:a16="http://schemas.microsoft.com/office/drawing/2014/main" id="{76C49099-B534-4FA5-9565-890F4442061F}"/>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t="14672" b="19303"/>
          <a:stretch/>
        </p:blipFill>
        <p:spPr>
          <a:xfrm>
            <a:off x="4416752" y="468442"/>
            <a:ext cx="3733028" cy="1363426"/>
          </a:xfrm>
          <a:prstGeom prst="rect">
            <a:avLst/>
          </a:prstGeom>
          <a:solidFill>
            <a:srgbClr val="FFFFFF">
              <a:shade val="85000"/>
            </a:srgbClr>
          </a:solidFill>
          <a:ln w="88900" cap="sq">
            <a:solidFill>
              <a:schemeClr val="bg1"/>
            </a:solidFill>
            <a:miter lim="800000"/>
          </a:ln>
          <a:effectLst/>
        </p:spPr>
      </p:pic>
    </p:spTree>
    <p:custDataLst>
      <p:tags r:id="rId1"/>
    </p:custDataLst>
    <p:extLst>
      <p:ext uri="{BB962C8B-B14F-4D97-AF65-F5344CB8AC3E}">
        <p14:creationId xmlns:p14="http://schemas.microsoft.com/office/powerpoint/2010/main" val="26079844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500"/>
                                        <p:tgtEl>
                                          <p:spTgt spid="5"/>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448946BC-9E18-4494-8906-B371F3E8E9A4}"/>
              </a:ext>
            </a:extLst>
          </p:cNvPr>
          <p:cNvGrpSpPr/>
          <p:nvPr/>
        </p:nvGrpSpPr>
        <p:grpSpPr>
          <a:xfrm>
            <a:off x="0" y="226591"/>
            <a:ext cx="6348248" cy="908379"/>
            <a:chOff x="0" y="3860246"/>
            <a:chExt cx="5538385" cy="581417"/>
          </a:xfrm>
          <a:effectLst/>
        </p:grpSpPr>
        <p:sp>
          <p:nvSpPr>
            <p:cNvPr id="5" name="Google Shape;57;p13">
              <a:extLst>
                <a:ext uri="{FF2B5EF4-FFF2-40B4-BE49-F238E27FC236}">
                  <a16:creationId xmlns:a16="http://schemas.microsoft.com/office/drawing/2014/main" id="{BB535E8E-DEA6-4CE8-9CB0-D391D1911E8C}"/>
                </a:ext>
              </a:extLst>
            </p:cNvPr>
            <p:cNvSpPr/>
            <p:nvPr/>
          </p:nvSpPr>
          <p:spPr>
            <a:xfrm>
              <a:off x="0" y="3860246"/>
              <a:ext cx="5538385" cy="581417"/>
            </a:xfrm>
            <a:prstGeom prst="roundRect">
              <a:avLst>
                <a:gd name="adj" fmla="val 0"/>
              </a:avLst>
            </a:prstGeom>
            <a:solidFill>
              <a:srgbClr val="206EAD"/>
            </a:solidFill>
            <a:ln>
              <a:noFill/>
            </a:ln>
            <a:effectLst/>
          </p:spPr>
          <p:txBody>
            <a:bodyPr spcFirstLastPara="1" wrap="square" lIns="91450" tIns="91450" rIns="91450" bIns="91450" anchor="ctr" anchorCtr="0">
              <a:noAutofit/>
            </a:bodyPr>
            <a:lstStyle/>
            <a:p>
              <a:pPr marL="0" lvl="0" indent="0" algn="l" rtl="0">
                <a:spcBef>
                  <a:spcPts val="0"/>
                </a:spcBef>
                <a:spcAft>
                  <a:spcPts val="0"/>
                </a:spcAft>
                <a:buNone/>
              </a:pPr>
              <a:endParaRPr dirty="0"/>
            </a:p>
          </p:txBody>
        </p:sp>
        <p:sp>
          <p:nvSpPr>
            <p:cNvPr id="6" name="Google Shape;58;p13">
              <a:extLst>
                <a:ext uri="{FF2B5EF4-FFF2-40B4-BE49-F238E27FC236}">
                  <a16:creationId xmlns:a16="http://schemas.microsoft.com/office/drawing/2014/main" id="{E8AFC88E-28A2-4189-A6AD-9C3EBCECDE00}"/>
                </a:ext>
              </a:extLst>
            </p:cNvPr>
            <p:cNvSpPr txBox="1"/>
            <p:nvPr/>
          </p:nvSpPr>
          <p:spPr>
            <a:xfrm>
              <a:off x="446826" y="4078459"/>
              <a:ext cx="5012478" cy="144990"/>
            </a:xfrm>
            <a:prstGeom prst="rect">
              <a:avLst/>
            </a:prstGeom>
            <a:noFill/>
            <a:ln>
              <a:noFill/>
            </a:ln>
          </p:spPr>
          <p:txBody>
            <a:bodyPr spcFirstLastPara="1" wrap="square" lIns="91450" tIns="91450" rIns="91450" bIns="91450" anchor="ctr" anchorCtr="0">
              <a:noAutofit/>
            </a:bodyPr>
            <a:lstStyle/>
            <a:p>
              <a:pPr lvl="1"/>
              <a:r>
                <a:rPr lang="en-US" sz="3200" b="1" dirty="0">
                  <a:solidFill>
                    <a:schemeClr val="bg1"/>
                  </a:solidFill>
                  <a:latin typeface="Calibri" panose="020F0502020204030204" pitchFamily="34" charset="0"/>
                  <a:ea typeface="Roboto Slab Regular"/>
                  <a:cs typeface="Calibri" panose="020F0502020204030204" pitchFamily="34" charset="0"/>
                  <a:sym typeface="Roboto Slab Regular"/>
                </a:rPr>
                <a:t>Assessment amounts may vary</a:t>
              </a:r>
            </a:p>
          </p:txBody>
        </p:sp>
      </p:grpSp>
      <p:pic>
        <p:nvPicPr>
          <p:cNvPr id="8" name="Picture 7" descr="A screenshot of a social media post&#10;&#10;Description automatically generated">
            <a:extLst>
              <a:ext uri="{FF2B5EF4-FFF2-40B4-BE49-F238E27FC236}">
                <a16:creationId xmlns:a16="http://schemas.microsoft.com/office/drawing/2014/main" id="{CF969335-1544-4854-BE5A-4D9FF0CDCE28}"/>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t="23648"/>
          <a:stretch/>
        </p:blipFill>
        <p:spPr>
          <a:xfrm>
            <a:off x="4572000" y="1576440"/>
            <a:ext cx="4076809" cy="2096317"/>
          </a:xfrm>
          <a:prstGeom prst="rect">
            <a:avLst/>
          </a:prstGeom>
        </p:spPr>
      </p:pic>
      <p:pic>
        <p:nvPicPr>
          <p:cNvPr id="9" name="Picture 8" descr="A picture containing drawing&#10;&#10;Description automatically generated">
            <a:extLst>
              <a:ext uri="{FF2B5EF4-FFF2-40B4-BE49-F238E27FC236}">
                <a16:creationId xmlns:a16="http://schemas.microsoft.com/office/drawing/2014/main" id="{E2C3472D-9441-4181-9F8F-C5D1B93D49AF}"/>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98227" y="1576440"/>
            <a:ext cx="3727020" cy="2510034"/>
          </a:xfrm>
          <a:prstGeom prst="rect">
            <a:avLst/>
          </a:prstGeom>
        </p:spPr>
      </p:pic>
    </p:spTree>
    <p:custDataLst>
      <p:tags r:id="rId1"/>
    </p:custDataLst>
    <p:extLst>
      <p:ext uri="{BB962C8B-B14F-4D97-AF65-F5344CB8AC3E}">
        <p14:creationId xmlns:p14="http://schemas.microsoft.com/office/powerpoint/2010/main" val="16687765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448946BC-9E18-4494-8906-B371F3E8E9A4}"/>
              </a:ext>
            </a:extLst>
          </p:cNvPr>
          <p:cNvGrpSpPr/>
          <p:nvPr/>
        </p:nvGrpSpPr>
        <p:grpSpPr>
          <a:xfrm>
            <a:off x="0" y="226591"/>
            <a:ext cx="6348248" cy="908379"/>
            <a:chOff x="0" y="3860246"/>
            <a:chExt cx="5538385" cy="581417"/>
          </a:xfrm>
          <a:effectLst/>
        </p:grpSpPr>
        <p:sp>
          <p:nvSpPr>
            <p:cNvPr id="5" name="Google Shape;57;p13">
              <a:extLst>
                <a:ext uri="{FF2B5EF4-FFF2-40B4-BE49-F238E27FC236}">
                  <a16:creationId xmlns:a16="http://schemas.microsoft.com/office/drawing/2014/main" id="{BB535E8E-DEA6-4CE8-9CB0-D391D1911E8C}"/>
                </a:ext>
              </a:extLst>
            </p:cNvPr>
            <p:cNvSpPr/>
            <p:nvPr/>
          </p:nvSpPr>
          <p:spPr>
            <a:xfrm>
              <a:off x="0" y="3860246"/>
              <a:ext cx="5538385" cy="581417"/>
            </a:xfrm>
            <a:prstGeom prst="roundRect">
              <a:avLst>
                <a:gd name="adj" fmla="val 0"/>
              </a:avLst>
            </a:prstGeom>
            <a:solidFill>
              <a:srgbClr val="206EAD"/>
            </a:solidFill>
            <a:ln>
              <a:noFill/>
            </a:ln>
            <a:effectLst/>
          </p:spPr>
          <p:txBody>
            <a:bodyPr spcFirstLastPara="1" wrap="square" lIns="91450" tIns="91450" rIns="91450" bIns="91450" anchor="ctr" anchorCtr="0">
              <a:noAutofit/>
            </a:bodyPr>
            <a:lstStyle/>
            <a:p>
              <a:pPr marL="0" lvl="0" indent="0" algn="l" rtl="0">
                <a:spcBef>
                  <a:spcPts val="0"/>
                </a:spcBef>
                <a:spcAft>
                  <a:spcPts val="0"/>
                </a:spcAft>
                <a:buNone/>
              </a:pPr>
              <a:endParaRPr dirty="0"/>
            </a:p>
          </p:txBody>
        </p:sp>
        <p:sp>
          <p:nvSpPr>
            <p:cNvPr id="6" name="Google Shape;58;p13">
              <a:extLst>
                <a:ext uri="{FF2B5EF4-FFF2-40B4-BE49-F238E27FC236}">
                  <a16:creationId xmlns:a16="http://schemas.microsoft.com/office/drawing/2014/main" id="{E8AFC88E-28A2-4189-A6AD-9C3EBCECDE00}"/>
                </a:ext>
              </a:extLst>
            </p:cNvPr>
            <p:cNvSpPr txBox="1"/>
            <p:nvPr/>
          </p:nvSpPr>
          <p:spPr>
            <a:xfrm>
              <a:off x="446826" y="4078459"/>
              <a:ext cx="5012478" cy="144990"/>
            </a:xfrm>
            <a:prstGeom prst="rect">
              <a:avLst/>
            </a:prstGeom>
            <a:noFill/>
            <a:ln>
              <a:noFill/>
            </a:ln>
          </p:spPr>
          <p:txBody>
            <a:bodyPr spcFirstLastPara="1" wrap="square" lIns="91450" tIns="91450" rIns="91450" bIns="91450" anchor="ctr" anchorCtr="0">
              <a:noAutofit/>
            </a:bodyPr>
            <a:lstStyle/>
            <a:p>
              <a:pPr lvl="1"/>
              <a:r>
                <a:rPr lang="en-US" sz="3200" b="1" dirty="0">
                  <a:solidFill>
                    <a:schemeClr val="bg1"/>
                  </a:solidFill>
                  <a:latin typeface="Calibri" panose="020F0502020204030204" pitchFamily="34" charset="0"/>
                  <a:ea typeface="Roboto Slab Regular"/>
                  <a:cs typeface="Calibri" panose="020F0502020204030204" pitchFamily="34" charset="0"/>
                  <a:sym typeface="Roboto Slab Regular"/>
                </a:rPr>
                <a:t>Assessment amounts may vary</a:t>
              </a:r>
            </a:p>
          </p:txBody>
        </p:sp>
      </p:grpSp>
      <p:pic>
        <p:nvPicPr>
          <p:cNvPr id="9" name="Picture 8" descr="A picture containing drawing&#10;&#10;Description automatically generated">
            <a:extLst>
              <a:ext uri="{FF2B5EF4-FFF2-40B4-BE49-F238E27FC236}">
                <a16:creationId xmlns:a16="http://schemas.microsoft.com/office/drawing/2014/main" id="{0673DF34-8EB4-48CB-A158-79A4338CFAB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98227" y="1576440"/>
            <a:ext cx="3727020" cy="2510034"/>
          </a:xfrm>
          <a:prstGeom prst="rect">
            <a:avLst/>
          </a:prstGeom>
        </p:spPr>
      </p:pic>
      <p:pic>
        <p:nvPicPr>
          <p:cNvPr id="10" name="Picture 9" descr="A picture containing drawing&#10;&#10;Description automatically generated">
            <a:extLst>
              <a:ext uri="{FF2B5EF4-FFF2-40B4-BE49-F238E27FC236}">
                <a16:creationId xmlns:a16="http://schemas.microsoft.com/office/drawing/2014/main" id="{93773DAF-F0AD-47A2-9617-196342F26F9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856485" y="1576440"/>
            <a:ext cx="3727020" cy="2510034"/>
          </a:xfrm>
          <a:prstGeom prst="rect">
            <a:avLst/>
          </a:prstGeom>
        </p:spPr>
      </p:pic>
      <p:sp>
        <p:nvSpPr>
          <p:cNvPr id="12" name="Right Triangle 11">
            <a:extLst>
              <a:ext uri="{FF2B5EF4-FFF2-40B4-BE49-F238E27FC236}">
                <a16:creationId xmlns:a16="http://schemas.microsoft.com/office/drawing/2014/main" id="{C0143B1F-B425-48AD-AC45-4F89BF5BD207}"/>
              </a:ext>
            </a:extLst>
          </p:cNvPr>
          <p:cNvSpPr/>
          <p:nvPr/>
        </p:nvSpPr>
        <p:spPr>
          <a:xfrm>
            <a:off x="5286589" y="2628902"/>
            <a:ext cx="1269242" cy="1255594"/>
          </a:xfrm>
          <a:prstGeom prst="rtTriangl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custDataLst>
      <p:tags r:id="rId1"/>
    </p:custDataLst>
    <p:extLst>
      <p:ext uri="{BB962C8B-B14F-4D97-AF65-F5344CB8AC3E}">
        <p14:creationId xmlns:p14="http://schemas.microsoft.com/office/powerpoint/2010/main" val="22817920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114681"/>
        </a:solidFill>
        <a:effectLst/>
      </p:bgPr>
    </p:bg>
    <p:spTree>
      <p:nvGrpSpPr>
        <p:cNvPr id="1" name=""/>
        <p:cNvGrpSpPr/>
        <p:nvPr/>
      </p:nvGrpSpPr>
      <p:grpSpPr>
        <a:xfrm>
          <a:off x="0" y="0"/>
          <a:ext cx="0" cy="0"/>
          <a:chOff x="0" y="0"/>
          <a:chExt cx="0" cy="0"/>
        </a:xfrm>
      </p:grpSpPr>
      <p:sp>
        <p:nvSpPr>
          <p:cNvPr id="13" name="Title 1">
            <a:extLst>
              <a:ext uri="{FF2B5EF4-FFF2-40B4-BE49-F238E27FC236}">
                <a16:creationId xmlns:a16="http://schemas.microsoft.com/office/drawing/2014/main" id="{A6E1C18E-8971-4A28-B3BF-ED9737DCC418}"/>
              </a:ext>
            </a:extLst>
          </p:cNvPr>
          <p:cNvSpPr txBox="1">
            <a:spLocks/>
          </p:cNvSpPr>
          <p:nvPr/>
        </p:nvSpPr>
        <p:spPr>
          <a:xfrm>
            <a:off x="523372" y="891117"/>
            <a:ext cx="8097255" cy="3361266"/>
          </a:xfrm>
          <a:prstGeom prst="rect">
            <a:avLst/>
          </a:prstGeom>
        </p:spPr>
        <p:txBody>
          <a:bodyPr anchor="ctr"/>
          <a:lstStyle>
            <a:lvl1pPr algn="l" defTabSz="914400" rtl="0" eaLnBrk="1" latinLnBrk="0" hangingPunct="1">
              <a:lnSpc>
                <a:spcPct val="90000"/>
              </a:lnSpc>
              <a:spcBef>
                <a:spcPct val="0"/>
              </a:spcBef>
              <a:buNone/>
              <a:defRPr sz="4400" b="1" kern="1200">
                <a:solidFill>
                  <a:schemeClr val="tx1"/>
                </a:solidFill>
                <a:latin typeface="+mn-lt"/>
                <a:ea typeface="+mj-ea"/>
                <a:cs typeface="+mj-cs"/>
              </a:defRPr>
            </a:lvl1pPr>
          </a:lstStyle>
          <a:p>
            <a:pPr marL="0" marR="0" lvl="0" indent="0" algn="ctr" defTabSz="914400" rtl="0" eaLnBrk="1" fontAlgn="auto" latinLnBrk="0" hangingPunct="1">
              <a:lnSpc>
                <a:spcPct val="90000"/>
              </a:lnSpc>
              <a:spcBef>
                <a:spcPct val="0"/>
              </a:spcBef>
              <a:spcAft>
                <a:spcPts val="0"/>
              </a:spcAft>
              <a:buClr>
                <a:srgbClr val="000000"/>
              </a:buClr>
              <a:buSzTx/>
              <a:buFont typeface="Arial"/>
              <a:buNone/>
              <a:tabLst/>
              <a:defRPr/>
            </a:pPr>
            <a:r>
              <a:rPr kumimoji="0" lang="en-US" sz="4400" b="1" i="0" u="none" strike="noStrike" kern="1200" cap="none" spc="0" normalizeH="0" baseline="0" noProof="0" dirty="0">
                <a:ln>
                  <a:noFill/>
                </a:ln>
                <a:solidFill>
                  <a:srgbClr val="FFFFFF"/>
                </a:solidFill>
                <a:effectLst/>
                <a:uLnTx/>
                <a:uFillTx/>
                <a:latin typeface="Calibri" panose="020F0502020204030204" pitchFamily="34" charset="0"/>
                <a:ea typeface="+mj-ea"/>
                <a:cs typeface="Calibri" panose="020F0502020204030204" pitchFamily="34" charset="0"/>
                <a:sym typeface="Arial"/>
              </a:rPr>
              <a:t>Assessment terms and </a:t>
            </a:r>
            <a:br>
              <a:rPr kumimoji="0" lang="en-US" sz="4400" b="1" i="0" u="none" strike="noStrike" kern="1200" cap="none" spc="0" normalizeH="0" baseline="0" noProof="0" dirty="0">
                <a:ln>
                  <a:noFill/>
                </a:ln>
                <a:solidFill>
                  <a:srgbClr val="FFFFFF"/>
                </a:solidFill>
                <a:effectLst/>
                <a:uLnTx/>
                <a:uFillTx/>
                <a:latin typeface="Calibri" panose="020F0502020204030204" pitchFamily="34" charset="0"/>
                <a:ea typeface="+mj-ea"/>
                <a:cs typeface="Calibri" panose="020F0502020204030204" pitchFamily="34" charset="0"/>
                <a:sym typeface="Arial"/>
              </a:rPr>
            </a:br>
            <a:r>
              <a:rPr kumimoji="0" lang="en-US" sz="4400" b="1" i="0" u="none" strike="noStrike" kern="1200" cap="none" spc="0" normalizeH="0" baseline="0" noProof="0" dirty="0">
                <a:ln>
                  <a:noFill/>
                </a:ln>
                <a:solidFill>
                  <a:srgbClr val="FFFFFF"/>
                </a:solidFill>
                <a:effectLst/>
                <a:uLnTx/>
                <a:uFillTx/>
                <a:latin typeface="Calibri" panose="020F0502020204030204" pitchFamily="34" charset="0"/>
                <a:ea typeface="+mj-ea"/>
                <a:cs typeface="Calibri" panose="020F0502020204030204" pitchFamily="34" charset="0"/>
                <a:sym typeface="Arial"/>
              </a:rPr>
              <a:t>interest rates</a:t>
            </a:r>
          </a:p>
        </p:txBody>
      </p:sp>
    </p:spTree>
    <p:custDataLst>
      <p:tags r:id="rId1"/>
    </p:custDataLst>
    <p:extLst>
      <p:ext uri="{BB962C8B-B14F-4D97-AF65-F5344CB8AC3E}">
        <p14:creationId xmlns:p14="http://schemas.microsoft.com/office/powerpoint/2010/main" val="38155795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3">
                                            <p:txEl>
                                              <p:pRg st="0" end="0"/>
                                            </p:txEl>
                                          </p:spTgt>
                                        </p:tgtEl>
                                        <p:attrNameLst>
                                          <p:attrName>style.visibility</p:attrName>
                                        </p:attrNameLst>
                                      </p:cBhvr>
                                      <p:to>
                                        <p:strVal val="visible"/>
                                      </p:to>
                                    </p:set>
                                    <p:animEffect transition="in" filter="fade">
                                      <p:cBhvr>
                                        <p:cTn id="7" dur="500"/>
                                        <p:tgtEl>
                                          <p:spTgt spid="1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1">
            <a:extLst>
              <a:ext uri="{FF2B5EF4-FFF2-40B4-BE49-F238E27FC236}">
                <a16:creationId xmlns:a16="http://schemas.microsoft.com/office/drawing/2014/main" id="{117BB7F6-7F7B-4AE6-8877-8AD6B1B19C0D}"/>
              </a:ext>
            </a:extLst>
          </p:cNvPr>
          <p:cNvSpPr/>
          <p:nvPr/>
        </p:nvSpPr>
        <p:spPr>
          <a:xfrm>
            <a:off x="3080083" y="-1584381"/>
            <a:ext cx="2983832" cy="2983832"/>
          </a:xfrm>
          <a:prstGeom prst="ellipse">
            <a:avLst/>
          </a:prstGeom>
          <a:solidFill>
            <a:srgbClr val="206EA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dirty="0">
              <a:ln>
                <a:noFill/>
              </a:ln>
              <a:solidFill>
                <a:srgbClr val="FFFFFF"/>
              </a:solidFill>
              <a:effectLst/>
              <a:uLnTx/>
              <a:uFillTx/>
              <a:latin typeface="Arial"/>
              <a:ea typeface="+mn-ea"/>
              <a:cs typeface="+mn-cs"/>
              <a:sym typeface="Arial"/>
            </a:endParaRPr>
          </a:p>
        </p:txBody>
      </p:sp>
      <p:sp>
        <p:nvSpPr>
          <p:cNvPr id="8" name="Title 1">
            <a:extLst>
              <a:ext uri="{FF2B5EF4-FFF2-40B4-BE49-F238E27FC236}">
                <a16:creationId xmlns:a16="http://schemas.microsoft.com/office/drawing/2014/main" id="{149DF88B-EAA7-484F-A9E7-56963BA2FF53}"/>
              </a:ext>
            </a:extLst>
          </p:cNvPr>
          <p:cNvSpPr txBox="1">
            <a:spLocks/>
          </p:cNvSpPr>
          <p:nvPr/>
        </p:nvSpPr>
        <p:spPr>
          <a:xfrm>
            <a:off x="495298" y="1531786"/>
            <a:ext cx="8153402" cy="859478"/>
          </a:xfrm>
          <a:prstGeom prst="rect">
            <a:avLst/>
          </a:prstGeom>
        </p:spPr>
        <p:txBody>
          <a:bodyPr anchor="ctr"/>
          <a:lstStyle>
            <a:lvl1pPr algn="l" defTabSz="914400" rtl="0" eaLnBrk="1" latinLnBrk="0" hangingPunct="1">
              <a:lnSpc>
                <a:spcPct val="90000"/>
              </a:lnSpc>
              <a:spcBef>
                <a:spcPct val="0"/>
              </a:spcBef>
              <a:buNone/>
              <a:defRPr sz="4400" b="1" kern="1200">
                <a:solidFill>
                  <a:schemeClr val="tx1"/>
                </a:solidFill>
                <a:latin typeface="+mn-lt"/>
                <a:ea typeface="+mj-ea"/>
                <a:cs typeface="+mj-cs"/>
              </a:defRPr>
            </a:lvl1pPr>
          </a:lstStyle>
          <a:p>
            <a:pPr marL="0" marR="0" lvl="0" indent="0" algn="ctr" defTabSz="914400" rtl="0" eaLnBrk="1" fontAlgn="auto" latinLnBrk="0" hangingPunct="1">
              <a:lnSpc>
                <a:spcPct val="90000"/>
              </a:lnSpc>
              <a:spcBef>
                <a:spcPct val="0"/>
              </a:spcBef>
              <a:spcAft>
                <a:spcPts val="0"/>
              </a:spcAft>
              <a:buClr>
                <a:srgbClr val="000000"/>
              </a:buClr>
              <a:buSzTx/>
              <a:buFont typeface="Arial"/>
              <a:buNone/>
              <a:tabLst/>
              <a:defRPr/>
            </a:pPr>
            <a:r>
              <a:rPr kumimoji="0" lang="en-US" sz="3200" b="1" i="0" u="none" strike="noStrike" kern="1200" cap="none" spc="0" normalizeH="0" baseline="0" noProof="0" dirty="0">
                <a:ln>
                  <a:noFill/>
                </a:ln>
                <a:solidFill>
                  <a:srgbClr val="000000"/>
                </a:solidFill>
                <a:effectLst/>
                <a:uLnTx/>
                <a:uFillTx/>
                <a:latin typeface="Calibri" panose="020F0502020204030204" pitchFamily="34" charset="0"/>
                <a:ea typeface="+mj-ea"/>
                <a:cs typeface="Calibri" panose="020F0502020204030204" pitchFamily="34" charset="0"/>
                <a:sym typeface="Arial"/>
              </a:rPr>
              <a:t>Assessment term</a:t>
            </a:r>
          </a:p>
        </p:txBody>
      </p:sp>
      <p:grpSp>
        <p:nvGrpSpPr>
          <p:cNvPr id="3" name="Group 2">
            <a:extLst>
              <a:ext uri="{FF2B5EF4-FFF2-40B4-BE49-F238E27FC236}">
                <a16:creationId xmlns:a16="http://schemas.microsoft.com/office/drawing/2014/main" id="{96FA0DAB-61A3-49C2-9509-9B880830D593}"/>
              </a:ext>
            </a:extLst>
          </p:cNvPr>
          <p:cNvGrpSpPr/>
          <p:nvPr/>
        </p:nvGrpSpPr>
        <p:grpSpPr>
          <a:xfrm>
            <a:off x="1236515" y="2523599"/>
            <a:ext cx="2597730" cy="2011841"/>
            <a:chOff x="1236515" y="2523599"/>
            <a:chExt cx="2597730" cy="2011841"/>
          </a:xfrm>
        </p:grpSpPr>
        <p:sp>
          <p:nvSpPr>
            <p:cNvPr id="10" name="Rectangle 9">
              <a:extLst>
                <a:ext uri="{FF2B5EF4-FFF2-40B4-BE49-F238E27FC236}">
                  <a16:creationId xmlns:a16="http://schemas.microsoft.com/office/drawing/2014/main" id="{D650128C-FCA2-4AE9-B25B-8EC8F2C4118A}"/>
                </a:ext>
              </a:extLst>
            </p:cNvPr>
            <p:cNvSpPr/>
            <p:nvPr/>
          </p:nvSpPr>
          <p:spPr>
            <a:xfrm>
              <a:off x="1236518" y="2568305"/>
              <a:ext cx="2597727" cy="1967135"/>
            </a:xfrm>
            <a:prstGeom prst="rect">
              <a:avLst/>
            </a:prstGeom>
            <a:solidFill>
              <a:srgbClr val="F4F5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dirty="0">
                <a:ln>
                  <a:noFill/>
                </a:ln>
                <a:solidFill>
                  <a:srgbClr val="FFFFFF"/>
                </a:solidFill>
                <a:effectLst/>
                <a:uLnTx/>
                <a:uFillTx/>
                <a:latin typeface="Arial"/>
                <a:ea typeface="+mn-ea"/>
                <a:cs typeface="+mn-cs"/>
                <a:sym typeface="Arial"/>
              </a:endParaRPr>
            </a:p>
          </p:txBody>
        </p:sp>
        <p:sp>
          <p:nvSpPr>
            <p:cNvPr id="11" name="Title 1">
              <a:extLst>
                <a:ext uri="{FF2B5EF4-FFF2-40B4-BE49-F238E27FC236}">
                  <a16:creationId xmlns:a16="http://schemas.microsoft.com/office/drawing/2014/main" id="{6B55507D-B006-422C-9EBC-1B58569B0A2A}"/>
                </a:ext>
              </a:extLst>
            </p:cNvPr>
            <p:cNvSpPr txBox="1">
              <a:spLocks/>
            </p:cNvSpPr>
            <p:nvPr/>
          </p:nvSpPr>
          <p:spPr>
            <a:xfrm>
              <a:off x="1236517" y="2864309"/>
              <a:ext cx="2597727" cy="730044"/>
            </a:xfrm>
            <a:prstGeom prst="rect">
              <a:avLst/>
            </a:prstGeom>
          </p:spPr>
          <p:txBody>
            <a:bodyPr anchor="ctr"/>
            <a:lstStyle>
              <a:lvl1pPr algn="l" defTabSz="914400" rtl="0" eaLnBrk="1" latinLnBrk="0" hangingPunct="1">
                <a:lnSpc>
                  <a:spcPct val="90000"/>
                </a:lnSpc>
                <a:spcBef>
                  <a:spcPct val="0"/>
                </a:spcBef>
                <a:buNone/>
                <a:defRPr sz="4400" b="1" kern="1200">
                  <a:solidFill>
                    <a:schemeClr val="tx1"/>
                  </a:solidFill>
                  <a:latin typeface="+mn-lt"/>
                  <a:ea typeface="+mj-ea"/>
                  <a:cs typeface="+mj-cs"/>
                </a:defRPr>
              </a:lvl1pPr>
            </a:lstStyle>
            <a:p>
              <a:pPr marL="0" marR="0" lvl="0" indent="0" algn="ctr" defTabSz="914400" rtl="0" eaLnBrk="1" fontAlgn="auto" latinLnBrk="0" hangingPunct="1">
                <a:lnSpc>
                  <a:spcPct val="90000"/>
                </a:lnSpc>
                <a:spcBef>
                  <a:spcPct val="0"/>
                </a:spcBef>
                <a:spcAft>
                  <a:spcPts val="0"/>
                </a:spcAft>
                <a:buClr>
                  <a:srgbClr val="000000"/>
                </a:buClr>
                <a:buSzTx/>
                <a:buFont typeface="Arial"/>
                <a:buNone/>
                <a:tabLst/>
                <a:defRPr/>
              </a:pPr>
              <a:r>
                <a:rPr kumimoji="0" lang="en-US" sz="2200" b="1" i="0" u="none" strike="noStrike" kern="1200" cap="none" spc="0" normalizeH="0" baseline="0" noProof="0" dirty="0">
                  <a:ln>
                    <a:noFill/>
                  </a:ln>
                  <a:solidFill>
                    <a:srgbClr val="000000"/>
                  </a:solidFill>
                  <a:effectLst/>
                  <a:uLnTx/>
                  <a:uFillTx/>
                  <a:latin typeface="Calibri" panose="020F0502020204030204" pitchFamily="34" charset="0"/>
                  <a:ea typeface="+mj-ea"/>
                  <a:cs typeface="Calibri" panose="020F0502020204030204" pitchFamily="34" charset="0"/>
                  <a:sym typeface="Arial"/>
                </a:rPr>
                <a:t>Assessments</a:t>
              </a:r>
            </a:p>
            <a:p>
              <a:pPr marL="0" marR="0" lvl="0" indent="0" algn="ctr" defTabSz="914400" rtl="0" eaLnBrk="1" fontAlgn="auto" latinLnBrk="0" hangingPunct="1">
                <a:lnSpc>
                  <a:spcPct val="90000"/>
                </a:lnSpc>
                <a:spcBef>
                  <a:spcPct val="0"/>
                </a:spcBef>
                <a:spcAft>
                  <a:spcPts val="0"/>
                </a:spcAft>
                <a:buClr>
                  <a:srgbClr val="000000"/>
                </a:buClr>
                <a:buSzTx/>
                <a:buFont typeface="Arial"/>
                <a:buNone/>
                <a:tabLst/>
                <a:defRPr/>
              </a:pPr>
              <a:r>
                <a:rPr kumimoji="0" lang="en-US" sz="2200" b="1" i="0" u="none" strike="noStrike" kern="1200" cap="none" spc="0" normalizeH="0" baseline="0" noProof="0" dirty="0">
                  <a:ln>
                    <a:noFill/>
                  </a:ln>
                  <a:solidFill>
                    <a:srgbClr val="000000"/>
                  </a:solidFill>
                  <a:effectLst/>
                  <a:uLnTx/>
                  <a:uFillTx/>
                  <a:latin typeface="Calibri" panose="020F0502020204030204" pitchFamily="34" charset="0"/>
                  <a:ea typeface="+mj-ea"/>
                  <a:cs typeface="Calibri" panose="020F0502020204030204" pitchFamily="34" charset="0"/>
                  <a:sym typeface="Arial"/>
                </a:rPr>
                <a:t>over $150</a:t>
              </a:r>
            </a:p>
          </p:txBody>
        </p:sp>
        <p:sp>
          <p:nvSpPr>
            <p:cNvPr id="14" name="Rectangle 13">
              <a:extLst>
                <a:ext uri="{FF2B5EF4-FFF2-40B4-BE49-F238E27FC236}">
                  <a16:creationId xmlns:a16="http://schemas.microsoft.com/office/drawing/2014/main" id="{EBFA166C-3F37-4158-8447-55D705CF8B50}"/>
                </a:ext>
              </a:extLst>
            </p:cNvPr>
            <p:cNvSpPr/>
            <p:nvPr/>
          </p:nvSpPr>
          <p:spPr>
            <a:xfrm>
              <a:off x="2151357" y="2523599"/>
              <a:ext cx="768045" cy="129667"/>
            </a:xfrm>
            <a:prstGeom prst="rect">
              <a:avLst/>
            </a:prstGeom>
            <a:solidFill>
              <a:srgbClr val="77990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dirty="0">
                <a:ln>
                  <a:noFill/>
                </a:ln>
                <a:solidFill>
                  <a:srgbClr val="FFFFFF"/>
                </a:solidFill>
                <a:effectLst/>
                <a:uLnTx/>
                <a:uFillTx/>
                <a:latin typeface="Arial"/>
                <a:ea typeface="+mn-ea"/>
                <a:cs typeface="+mn-cs"/>
                <a:sym typeface="Arial"/>
              </a:endParaRPr>
            </a:p>
          </p:txBody>
        </p:sp>
        <p:sp>
          <p:nvSpPr>
            <p:cNvPr id="16" name="Title 1">
              <a:extLst>
                <a:ext uri="{FF2B5EF4-FFF2-40B4-BE49-F238E27FC236}">
                  <a16:creationId xmlns:a16="http://schemas.microsoft.com/office/drawing/2014/main" id="{ED72D7C8-2E8B-4089-9C24-8F1F8C6B612D}"/>
                </a:ext>
              </a:extLst>
            </p:cNvPr>
            <p:cNvSpPr txBox="1">
              <a:spLocks/>
            </p:cNvSpPr>
            <p:nvPr/>
          </p:nvSpPr>
          <p:spPr>
            <a:xfrm>
              <a:off x="1236515" y="3699874"/>
              <a:ext cx="2597727" cy="730044"/>
            </a:xfrm>
            <a:prstGeom prst="rect">
              <a:avLst/>
            </a:prstGeom>
          </p:spPr>
          <p:txBody>
            <a:bodyPr anchor="ctr"/>
            <a:lstStyle>
              <a:lvl1pPr algn="l" defTabSz="914400" rtl="0" eaLnBrk="1" latinLnBrk="0" hangingPunct="1">
                <a:lnSpc>
                  <a:spcPct val="90000"/>
                </a:lnSpc>
                <a:spcBef>
                  <a:spcPct val="0"/>
                </a:spcBef>
                <a:buNone/>
                <a:defRPr sz="4400" b="1" kern="1200">
                  <a:solidFill>
                    <a:schemeClr val="tx1"/>
                  </a:solidFill>
                  <a:latin typeface="+mn-lt"/>
                  <a:ea typeface="+mj-ea"/>
                  <a:cs typeface="+mj-cs"/>
                </a:defRPr>
              </a:lvl1pPr>
            </a:lstStyle>
            <a:p>
              <a:pPr marL="0" marR="0" lvl="0" indent="0" algn="ctr" defTabSz="914400" rtl="0" eaLnBrk="1" fontAlgn="auto" latinLnBrk="0" hangingPunct="1">
                <a:lnSpc>
                  <a:spcPct val="85000"/>
                </a:lnSpc>
                <a:spcBef>
                  <a:spcPct val="0"/>
                </a:spcBef>
                <a:spcAft>
                  <a:spcPts val="0"/>
                </a:spcAft>
                <a:buClr>
                  <a:srgbClr val="000000"/>
                </a:buClr>
                <a:buSzTx/>
                <a:buFont typeface="Arial"/>
                <a:buNone/>
                <a:tabLst/>
                <a:defRPr/>
              </a:pPr>
              <a:r>
                <a:rPr kumimoji="0" lang="en-US" sz="2000" b="0" i="0" u="none" strike="noStrike" kern="1200" cap="none" spc="0" normalizeH="0" baseline="0" noProof="0" dirty="0">
                  <a:ln>
                    <a:noFill/>
                  </a:ln>
                  <a:solidFill>
                    <a:srgbClr val="000000"/>
                  </a:solidFill>
                  <a:effectLst/>
                  <a:uLnTx/>
                  <a:uFillTx/>
                  <a:latin typeface="Calibri" panose="020F0502020204030204" pitchFamily="34" charset="0"/>
                  <a:ea typeface="+mj-ea"/>
                  <a:cs typeface="Calibri" panose="020F0502020204030204" pitchFamily="34" charset="0"/>
                  <a:sym typeface="Arial"/>
                </a:rPr>
                <a:t>Collected over </a:t>
              </a:r>
              <a:br>
                <a:rPr kumimoji="0" lang="en-US" sz="2000" b="0" i="0" u="none" strike="noStrike" kern="1200" cap="none" spc="0" normalizeH="0" baseline="0" noProof="0" dirty="0">
                  <a:ln>
                    <a:noFill/>
                  </a:ln>
                  <a:solidFill>
                    <a:srgbClr val="000000"/>
                  </a:solidFill>
                  <a:effectLst/>
                  <a:uLnTx/>
                  <a:uFillTx/>
                  <a:latin typeface="Calibri" panose="020F0502020204030204" pitchFamily="34" charset="0"/>
                  <a:ea typeface="+mj-ea"/>
                  <a:cs typeface="Calibri" panose="020F0502020204030204" pitchFamily="34" charset="0"/>
                  <a:sym typeface="Arial"/>
                </a:rPr>
              </a:br>
              <a:r>
                <a:rPr kumimoji="0" lang="en-US" sz="2000" b="0" i="0" u="none" strike="noStrike" kern="1200" cap="none" spc="0" normalizeH="0" baseline="0" noProof="0" dirty="0">
                  <a:ln>
                    <a:noFill/>
                  </a:ln>
                  <a:solidFill>
                    <a:srgbClr val="000000"/>
                  </a:solidFill>
                  <a:effectLst/>
                  <a:uLnTx/>
                  <a:uFillTx/>
                  <a:latin typeface="Calibri" panose="020F0502020204030204" pitchFamily="34" charset="0"/>
                  <a:ea typeface="+mj-ea"/>
                  <a:cs typeface="Calibri" panose="020F0502020204030204" pitchFamily="34" charset="0"/>
                  <a:sym typeface="Arial"/>
                </a:rPr>
                <a:t>a 20-year period</a:t>
              </a:r>
            </a:p>
          </p:txBody>
        </p:sp>
      </p:grpSp>
      <p:grpSp>
        <p:nvGrpSpPr>
          <p:cNvPr id="4" name="Group 3">
            <a:extLst>
              <a:ext uri="{FF2B5EF4-FFF2-40B4-BE49-F238E27FC236}">
                <a16:creationId xmlns:a16="http://schemas.microsoft.com/office/drawing/2014/main" id="{F136FA2F-D866-4BFE-AF33-D2A41CD39E19}"/>
              </a:ext>
            </a:extLst>
          </p:cNvPr>
          <p:cNvGrpSpPr/>
          <p:nvPr/>
        </p:nvGrpSpPr>
        <p:grpSpPr>
          <a:xfrm>
            <a:off x="5309754" y="2523599"/>
            <a:ext cx="2597730" cy="2011841"/>
            <a:chOff x="5309754" y="2523599"/>
            <a:chExt cx="2597730" cy="2011841"/>
          </a:xfrm>
        </p:grpSpPr>
        <p:sp>
          <p:nvSpPr>
            <p:cNvPr id="21" name="Rectangle 20">
              <a:extLst>
                <a:ext uri="{FF2B5EF4-FFF2-40B4-BE49-F238E27FC236}">
                  <a16:creationId xmlns:a16="http://schemas.microsoft.com/office/drawing/2014/main" id="{EBE78DFC-D41C-4B60-A880-3EC103F71A43}"/>
                </a:ext>
              </a:extLst>
            </p:cNvPr>
            <p:cNvSpPr/>
            <p:nvPr/>
          </p:nvSpPr>
          <p:spPr>
            <a:xfrm>
              <a:off x="5309757" y="2568305"/>
              <a:ext cx="2597727" cy="1967135"/>
            </a:xfrm>
            <a:prstGeom prst="rect">
              <a:avLst/>
            </a:prstGeom>
            <a:solidFill>
              <a:srgbClr val="F4F5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dirty="0">
                <a:ln>
                  <a:noFill/>
                </a:ln>
                <a:solidFill>
                  <a:srgbClr val="FFFFFF"/>
                </a:solidFill>
                <a:effectLst/>
                <a:uLnTx/>
                <a:uFillTx/>
                <a:latin typeface="Arial"/>
                <a:ea typeface="+mn-ea"/>
                <a:cs typeface="+mn-cs"/>
                <a:sym typeface="Arial"/>
              </a:endParaRPr>
            </a:p>
          </p:txBody>
        </p:sp>
        <p:sp>
          <p:nvSpPr>
            <p:cNvPr id="22" name="Title 1">
              <a:extLst>
                <a:ext uri="{FF2B5EF4-FFF2-40B4-BE49-F238E27FC236}">
                  <a16:creationId xmlns:a16="http://schemas.microsoft.com/office/drawing/2014/main" id="{B2DEA998-A8ED-4E61-A211-EEACF9D7E5BF}"/>
                </a:ext>
              </a:extLst>
            </p:cNvPr>
            <p:cNvSpPr txBox="1">
              <a:spLocks/>
            </p:cNvSpPr>
            <p:nvPr/>
          </p:nvSpPr>
          <p:spPr>
            <a:xfrm>
              <a:off x="5309756" y="2864309"/>
              <a:ext cx="2597727" cy="730044"/>
            </a:xfrm>
            <a:prstGeom prst="rect">
              <a:avLst/>
            </a:prstGeom>
          </p:spPr>
          <p:txBody>
            <a:bodyPr anchor="ctr"/>
            <a:lstStyle>
              <a:lvl1pPr algn="l" defTabSz="914400" rtl="0" eaLnBrk="1" latinLnBrk="0" hangingPunct="1">
                <a:lnSpc>
                  <a:spcPct val="90000"/>
                </a:lnSpc>
                <a:spcBef>
                  <a:spcPct val="0"/>
                </a:spcBef>
                <a:buNone/>
                <a:defRPr sz="4400" b="1" kern="1200">
                  <a:solidFill>
                    <a:schemeClr val="tx1"/>
                  </a:solidFill>
                  <a:latin typeface="+mn-lt"/>
                  <a:ea typeface="+mj-ea"/>
                  <a:cs typeface="+mj-cs"/>
                </a:defRPr>
              </a:lvl1pPr>
            </a:lstStyle>
            <a:p>
              <a:pPr marL="0" marR="0" lvl="0" indent="0" algn="ctr" defTabSz="914400" rtl="0" eaLnBrk="1" fontAlgn="auto" latinLnBrk="0" hangingPunct="1">
                <a:lnSpc>
                  <a:spcPct val="90000"/>
                </a:lnSpc>
                <a:spcBef>
                  <a:spcPct val="0"/>
                </a:spcBef>
                <a:spcAft>
                  <a:spcPts val="0"/>
                </a:spcAft>
                <a:buClr>
                  <a:srgbClr val="000000"/>
                </a:buClr>
                <a:buSzTx/>
                <a:buFont typeface="Arial"/>
                <a:buNone/>
                <a:tabLst/>
                <a:defRPr/>
              </a:pPr>
              <a:r>
                <a:rPr kumimoji="0" lang="en-US" sz="2200" b="1" i="0" u="none" strike="noStrike" kern="1200" cap="none" spc="0" normalizeH="0" baseline="0" noProof="0" dirty="0">
                  <a:ln>
                    <a:noFill/>
                  </a:ln>
                  <a:solidFill>
                    <a:srgbClr val="000000"/>
                  </a:solidFill>
                  <a:effectLst/>
                  <a:uLnTx/>
                  <a:uFillTx/>
                  <a:latin typeface="Calibri" panose="020F0502020204030204" pitchFamily="34" charset="0"/>
                  <a:ea typeface="+mj-ea"/>
                  <a:cs typeface="Calibri" panose="020F0502020204030204" pitchFamily="34" charset="0"/>
                  <a:sym typeface="Arial"/>
                </a:rPr>
                <a:t>Assessments of </a:t>
              </a:r>
              <a:br>
                <a:rPr kumimoji="0" lang="en-US" sz="2200" b="1" i="0" u="none" strike="noStrike" kern="1200" cap="none" spc="0" normalizeH="0" baseline="0" noProof="0" dirty="0">
                  <a:ln>
                    <a:noFill/>
                  </a:ln>
                  <a:solidFill>
                    <a:srgbClr val="000000"/>
                  </a:solidFill>
                  <a:effectLst/>
                  <a:uLnTx/>
                  <a:uFillTx/>
                  <a:latin typeface="Calibri" panose="020F0502020204030204" pitchFamily="34" charset="0"/>
                  <a:ea typeface="+mj-ea"/>
                  <a:cs typeface="Calibri" panose="020F0502020204030204" pitchFamily="34" charset="0"/>
                  <a:sym typeface="Arial"/>
                </a:rPr>
              </a:br>
              <a:r>
                <a:rPr kumimoji="0" lang="en-US" sz="2200" b="1" i="0" u="none" strike="noStrike" kern="1200" cap="none" spc="0" normalizeH="0" baseline="0" noProof="0" dirty="0">
                  <a:ln>
                    <a:noFill/>
                  </a:ln>
                  <a:solidFill>
                    <a:srgbClr val="000000"/>
                  </a:solidFill>
                  <a:effectLst/>
                  <a:uLnTx/>
                  <a:uFillTx/>
                  <a:latin typeface="Calibri" panose="020F0502020204030204" pitchFamily="34" charset="0"/>
                  <a:ea typeface="+mj-ea"/>
                  <a:cs typeface="Calibri" panose="020F0502020204030204" pitchFamily="34" charset="0"/>
                  <a:sym typeface="Arial"/>
                </a:rPr>
                <a:t>$150 or less</a:t>
              </a:r>
            </a:p>
          </p:txBody>
        </p:sp>
        <p:sp>
          <p:nvSpPr>
            <p:cNvPr id="23" name="Rectangle 22">
              <a:extLst>
                <a:ext uri="{FF2B5EF4-FFF2-40B4-BE49-F238E27FC236}">
                  <a16:creationId xmlns:a16="http://schemas.microsoft.com/office/drawing/2014/main" id="{7C788B97-C267-4AB5-ACFF-55EE5F9C397F}"/>
                </a:ext>
              </a:extLst>
            </p:cNvPr>
            <p:cNvSpPr/>
            <p:nvPr/>
          </p:nvSpPr>
          <p:spPr>
            <a:xfrm>
              <a:off x="6224596" y="2523599"/>
              <a:ext cx="768045" cy="129667"/>
            </a:xfrm>
            <a:prstGeom prst="rect">
              <a:avLst/>
            </a:prstGeom>
            <a:solidFill>
              <a:srgbClr val="77990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dirty="0">
                <a:ln>
                  <a:noFill/>
                </a:ln>
                <a:solidFill>
                  <a:srgbClr val="FFFFFF"/>
                </a:solidFill>
                <a:effectLst/>
                <a:uLnTx/>
                <a:uFillTx/>
                <a:latin typeface="Arial"/>
                <a:ea typeface="+mn-ea"/>
                <a:cs typeface="+mn-cs"/>
                <a:sym typeface="Arial"/>
              </a:endParaRPr>
            </a:p>
          </p:txBody>
        </p:sp>
        <p:sp>
          <p:nvSpPr>
            <p:cNvPr id="24" name="Title 1">
              <a:extLst>
                <a:ext uri="{FF2B5EF4-FFF2-40B4-BE49-F238E27FC236}">
                  <a16:creationId xmlns:a16="http://schemas.microsoft.com/office/drawing/2014/main" id="{FC1E8BA2-7305-4C32-B135-8C787A277A75}"/>
                </a:ext>
              </a:extLst>
            </p:cNvPr>
            <p:cNvSpPr txBox="1">
              <a:spLocks/>
            </p:cNvSpPr>
            <p:nvPr/>
          </p:nvSpPr>
          <p:spPr>
            <a:xfrm>
              <a:off x="5309754" y="3699874"/>
              <a:ext cx="2597727" cy="730044"/>
            </a:xfrm>
            <a:prstGeom prst="rect">
              <a:avLst/>
            </a:prstGeom>
          </p:spPr>
          <p:txBody>
            <a:bodyPr anchor="ctr"/>
            <a:lstStyle>
              <a:lvl1pPr algn="l" defTabSz="914400" rtl="0" eaLnBrk="1" latinLnBrk="0" hangingPunct="1">
                <a:lnSpc>
                  <a:spcPct val="90000"/>
                </a:lnSpc>
                <a:spcBef>
                  <a:spcPct val="0"/>
                </a:spcBef>
                <a:buNone/>
                <a:defRPr sz="4400" b="1" kern="1200">
                  <a:solidFill>
                    <a:schemeClr val="tx1"/>
                  </a:solidFill>
                  <a:latin typeface="+mn-lt"/>
                  <a:ea typeface="+mj-ea"/>
                  <a:cs typeface="+mj-cs"/>
                </a:defRPr>
              </a:lvl1pPr>
            </a:lstStyle>
            <a:p>
              <a:pPr marL="0" marR="0" lvl="0" indent="0" algn="ctr" defTabSz="914400" rtl="0" eaLnBrk="1" fontAlgn="auto" latinLnBrk="0" hangingPunct="1">
                <a:lnSpc>
                  <a:spcPct val="85000"/>
                </a:lnSpc>
                <a:spcBef>
                  <a:spcPct val="0"/>
                </a:spcBef>
                <a:spcAft>
                  <a:spcPts val="0"/>
                </a:spcAft>
                <a:buClr>
                  <a:srgbClr val="000000"/>
                </a:buClr>
                <a:buSzTx/>
                <a:buFont typeface="Arial"/>
                <a:buNone/>
                <a:tabLst/>
                <a:defRPr/>
              </a:pPr>
              <a:r>
                <a:rPr kumimoji="0" lang="en-US" sz="2000" b="0" i="0" u="none" strike="noStrike" kern="1200" cap="none" spc="0" normalizeH="0" baseline="0" noProof="0" dirty="0">
                  <a:ln>
                    <a:noFill/>
                  </a:ln>
                  <a:solidFill>
                    <a:srgbClr val="000000"/>
                  </a:solidFill>
                  <a:effectLst/>
                  <a:uLnTx/>
                  <a:uFillTx/>
                  <a:latin typeface="Calibri" panose="020F0502020204030204" pitchFamily="34" charset="0"/>
                  <a:ea typeface="+mj-ea"/>
                  <a:cs typeface="Calibri" panose="020F0502020204030204" pitchFamily="34" charset="0"/>
                  <a:sym typeface="Arial"/>
                </a:rPr>
                <a:t>Collected in 1 year</a:t>
              </a:r>
            </a:p>
          </p:txBody>
        </p:sp>
      </p:grpSp>
      <p:pic>
        <p:nvPicPr>
          <p:cNvPr id="13" name="Graphic 12" descr="Daily calendar outline">
            <a:extLst>
              <a:ext uri="{FF2B5EF4-FFF2-40B4-BE49-F238E27FC236}">
                <a16:creationId xmlns:a16="http://schemas.microsoft.com/office/drawing/2014/main" id="{33BD1B45-0EDE-431A-9C1E-7B7C2125AF3D}"/>
              </a:ext>
            </a:extLst>
          </p:cNvPr>
          <p:cNvPicPr>
            <a:picLocks noChangeAspect="1"/>
          </p:cNvPicPr>
          <p:nvPr/>
        </p:nvPicPr>
        <p:blipFill>
          <a:blip r:embed="rId4">
            <a:extLst>
              <a:ext uri="{96DAC541-7B7A-43D3-8B79-37D633B846F1}">
                <asvg:svgBlip xmlns:asvg="http://schemas.microsoft.com/office/drawing/2016/SVG/main" r:embed="rId5"/>
              </a:ext>
            </a:extLst>
          </a:blip>
          <a:srcRect/>
          <a:stretch/>
        </p:blipFill>
        <p:spPr>
          <a:xfrm>
            <a:off x="4090737" y="70296"/>
            <a:ext cx="962526" cy="962526"/>
          </a:xfrm>
          <a:prstGeom prst="rect">
            <a:avLst/>
          </a:prstGeom>
        </p:spPr>
      </p:pic>
    </p:spTree>
    <p:custDataLst>
      <p:tags r:id="rId1"/>
    </p:custDataLst>
    <p:extLst>
      <p:ext uri="{BB962C8B-B14F-4D97-AF65-F5344CB8AC3E}">
        <p14:creationId xmlns:p14="http://schemas.microsoft.com/office/powerpoint/2010/main" val="40630986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1">
            <a:extLst>
              <a:ext uri="{FF2B5EF4-FFF2-40B4-BE49-F238E27FC236}">
                <a16:creationId xmlns:a16="http://schemas.microsoft.com/office/drawing/2014/main" id="{117BB7F6-7F7B-4AE6-8877-8AD6B1B19C0D}"/>
              </a:ext>
            </a:extLst>
          </p:cNvPr>
          <p:cNvSpPr/>
          <p:nvPr/>
        </p:nvSpPr>
        <p:spPr>
          <a:xfrm>
            <a:off x="3080083" y="-1584381"/>
            <a:ext cx="2983832" cy="2983832"/>
          </a:xfrm>
          <a:prstGeom prst="ellipse">
            <a:avLst/>
          </a:prstGeom>
          <a:solidFill>
            <a:srgbClr val="206EA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dirty="0">
              <a:ln>
                <a:noFill/>
              </a:ln>
              <a:solidFill>
                <a:srgbClr val="FFFFFF"/>
              </a:solidFill>
              <a:effectLst/>
              <a:uLnTx/>
              <a:uFillTx/>
              <a:latin typeface="Arial"/>
              <a:ea typeface="+mn-ea"/>
              <a:cs typeface="+mn-cs"/>
              <a:sym typeface="Arial"/>
            </a:endParaRPr>
          </a:p>
        </p:txBody>
      </p:sp>
      <p:sp>
        <p:nvSpPr>
          <p:cNvPr id="8" name="Title 1">
            <a:extLst>
              <a:ext uri="{FF2B5EF4-FFF2-40B4-BE49-F238E27FC236}">
                <a16:creationId xmlns:a16="http://schemas.microsoft.com/office/drawing/2014/main" id="{149DF88B-EAA7-484F-A9E7-56963BA2FF53}"/>
              </a:ext>
            </a:extLst>
          </p:cNvPr>
          <p:cNvSpPr txBox="1">
            <a:spLocks/>
          </p:cNvSpPr>
          <p:nvPr/>
        </p:nvSpPr>
        <p:spPr>
          <a:xfrm>
            <a:off x="495298" y="1531786"/>
            <a:ext cx="8153402" cy="859478"/>
          </a:xfrm>
          <a:prstGeom prst="rect">
            <a:avLst/>
          </a:prstGeom>
        </p:spPr>
        <p:txBody>
          <a:bodyPr anchor="ctr"/>
          <a:lstStyle>
            <a:lvl1pPr algn="l" defTabSz="914400" rtl="0" eaLnBrk="1" latinLnBrk="0" hangingPunct="1">
              <a:lnSpc>
                <a:spcPct val="90000"/>
              </a:lnSpc>
              <a:spcBef>
                <a:spcPct val="0"/>
              </a:spcBef>
              <a:buNone/>
              <a:defRPr sz="4400" b="1" kern="1200">
                <a:solidFill>
                  <a:schemeClr val="tx1"/>
                </a:solidFill>
                <a:latin typeface="+mn-lt"/>
                <a:ea typeface="+mj-ea"/>
                <a:cs typeface="+mj-cs"/>
              </a:defRPr>
            </a:lvl1pPr>
          </a:lstStyle>
          <a:p>
            <a:pPr marL="0" marR="0" lvl="0" indent="0" algn="ctr" defTabSz="914400" rtl="0" eaLnBrk="1" fontAlgn="auto" latinLnBrk="0" hangingPunct="1">
              <a:lnSpc>
                <a:spcPct val="90000"/>
              </a:lnSpc>
              <a:spcBef>
                <a:spcPct val="0"/>
              </a:spcBef>
              <a:spcAft>
                <a:spcPts val="0"/>
              </a:spcAft>
              <a:buClr>
                <a:srgbClr val="000000"/>
              </a:buClr>
              <a:buSzTx/>
              <a:buFont typeface="Arial"/>
              <a:buNone/>
              <a:tabLst/>
              <a:defRPr/>
            </a:pPr>
            <a:r>
              <a:rPr kumimoji="0" lang="en-US" sz="3200" b="1" i="0" u="none" strike="noStrike" kern="1200" cap="none" spc="0" normalizeH="0" baseline="0" noProof="0" dirty="0">
                <a:ln>
                  <a:noFill/>
                </a:ln>
                <a:solidFill>
                  <a:srgbClr val="000000"/>
                </a:solidFill>
                <a:effectLst/>
                <a:uLnTx/>
                <a:uFillTx/>
                <a:latin typeface="Calibri" panose="020F0502020204030204" pitchFamily="34" charset="0"/>
                <a:ea typeface="+mj-ea"/>
                <a:cs typeface="Calibri" panose="020F0502020204030204" pitchFamily="34" charset="0"/>
                <a:sym typeface="Arial"/>
              </a:rPr>
              <a:t>Current Interest </a:t>
            </a:r>
            <a:r>
              <a:rPr lang="en-US" sz="3200" noProof="0" dirty="0">
                <a:solidFill>
                  <a:srgbClr val="000000"/>
                </a:solidFill>
                <a:latin typeface="Calibri" panose="020F0502020204030204" pitchFamily="34" charset="0"/>
                <a:cs typeface="Calibri" panose="020F0502020204030204" pitchFamily="34" charset="0"/>
                <a:sym typeface="Arial"/>
              </a:rPr>
              <a:t>Rates</a:t>
            </a:r>
            <a:br>
              <a:rPr kumimoji="0" lang="en-US" sz="3200" b="1" i="0" u="none" strike="noStrike" kern="1200" cap="none" spc="0" normalizeH="0" baseline="0" noProof="0" dirty="0">
                <a:ln>
                  <a:noFill/>
                </a:ln>
                <a:solidFill>
                  <a:srgbClr val="000000"/>
                </a:solidFill>
                <a:effectLst/>
                <a:uLnTx/>
                <a:uFillTx/>
                <a:latin typeface="Calibri" panose="020F0502020204030204" pitchFamily="34" charset="0"/>
                <a:ea typeface="+mj-ea"/>
                <a:cs typeface="Calibri" panose="020F0502020204030204" pitchFamily="34" charset="0"/>
                <a:sym typeface="Arial"/>
              </a:rPr>
            </a:br>
            <a:r>
              <a:rPr kumimoji="0" lang="en-US" sz="2400" b="0" i="0" u="none" strike="noStrike" kern="1200" cap="none" spc="0" normalizeH="0" baseline="0" noProof="0" dirty="0">
                <a:ln>
                  <a:noFill/>
                </a:ln>
                <a:solidFill>
                  <a:srgbClr val="000000"/>
                </a:solidFill>
                <a:effectLst/>
                <a:uLnTx/>
                <a:uFillTx/>
                <a:latin typeface="Calibri" panose="020F0502020204030204" pitchFamily="34" charset="0"/>
                <a:ea typeface="+mj-ea"/>
                <a:cs typeface="Calibri" panose="020F0502020204030204" pitchFamily="34" charset="0"/>
                <a:sym typeface="Arial"/>
              </a:rPr>
              <a:t>(For</a:t>
            </a:r>
            <a:r>
              <a:rPr kumimoji="0" lang="en-US" sz="2400" b="0" i="0" u="none" strike="noStrike" kern="1200" cap="none" spc="0" normalizeH="0" noProof="0" dirty="0">
                <a:ln>
                  <a:noFill/>
                </a:ln>
                <a:solidFill>
                  <a:srgbClr val="000000"/>
                </a:solidFill>
                <a:effectLst/>
                <a:uLnTx/>
                <a:uFillTx/>
                <a:latin typeface="Calibri" panose="020F0502020204030204" pitchFamily="34" charset="0"/>
                <a:ea typeface="+mj-ea"/>
                <a:cs typeface="Calibri" panose="020F0502020204030204" pitchFamily="34" charset="0"/>
                <a:sym typeface="Arial"/>
              </a:rPr>
              <a:t> reference only)</a:t>
            </a:r>
            <a:endParaRPr kumimoji="0" lang="en-US" sz="3200" b="0" i="0" u="none" strike="noStrike" kern="1200" cap="none" spc="0" normalizeH="0" baseline="0" noProof="0" dirty="0">
              <a:ln>
                <a:noFill/>
              </a:ln>
              <a:solidFill>
                <a:srgbClr val="000000"/>
              </a:solidFill>
              <a:effectLst/>
              <a:uLnTx/>
              <a:uFillTx/>
              <a:latin typeface="Calibri" panose="020F0502020204030204" pitchFamily="34" charset="0"/>
              <a:ea typeface="+mj-ea"/>
              <a:cs typeface="Calibri" panose="020F0502020204030204" pitchFamily="34" charset="0"/>
              <a:sym typeface="Arial"/>
            </a:endParaRPr>
          </a:p>
        </p:txBody>
      </p:sp>
      <p:grpSp>
        <p:nvGrpSpPr>
          <p:cNvPr id="3" name="Group 2">
            <a:extLst>
              <a:ext uri="{FF2B5EF4-FFF2-40B4-BE49-F238E27FC236}">
                <a16:creationId xmlns:a16="http://schemas.microsoft.com/office/drawing/2014/main" id="{51A40A4A-5921-49DD-B3B0-5C9E834B5540}"/>
              </a:ext>
            </a:extLst>
          </p:cNvPr>
          <p:cNvGrpSpPr/>
          <p:nvPr/>
        </p:nvGrpSpPr>
        <p:grpSpPr>
          <a:xfrm>
            <a:off x="1236515" y="2523599"/>
            <a:ext cx="2597730" cy="2011841"/>
            <a:chOff x="1236515" y="2523599"/>
            <a:chExt cx="2597730" cy="2011841"/>
          </a:xfrm>
        </p:grpSpPr>
        <p:sp>
          <p:nvSpPr>
            <p:cNvPr id="10" name="Rectangle 9">
              <a:extLst>
                <a:ext uri="{FF2B5EF4-FFF2-40B4-BE49-F238E27FC236}">
                  <a16:creationId xmlns:a16="http://schemas.microsoft.com/office/drawing/2014/main" id="{D650128C-FCA2-4AE9-B25B-8EC8F2C4118A}"/>
                </a:ext>
              </a:extLst>
            </p:cNvPr>
            <p:cNvSpPr/>
            <p:nvPr/>
          </p:nvSpPr>
          <p:spPr>
            <a:xfrm>
              <a:off x="1236518" y="2568305"/>
              <a:ext cx="2597727" cy="1967135"/>
            </a:xfrm>
            <a:prstGeom prst="rect">
              <a:avLst/>
            </a:prstGeom>
            <a:solidFill>
              <a:srgbClr val="F4F5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dirty="0">
                <a:ln>
                  <a:noFill/>
                </a:ln>
                <a:solidFill>
                  <a:srgbClr val="FFFFFF"/>
                </a:solidFill>
                <a:effectLst/>
                <a:uLnTx/>
                <a:uFillTx/>
                <a:latin typeface="Arial"/>
                <a:ea typeface="+mn-ea"/>
                <a:cs typeface="+mn-cs"/>
                <a:sym typeface="Arial"/>
              </a:endParaRPr>
            </a:p>
          </p:txBody>
        </p:sp>
        <p:sp>
          <p:nvSpPr>
            <p:cNvPr id="11" name="Title 1">
              <a:extLst>
                <a:ext uri="{FF2B5EF4-FFF2-40B4-BE49-F238E27FC236}">
                  <a16:creationId xmlns:a16="http://schemas.microsoft.com/office/drawing/2014/main" id="{6B55507D-B006-422C-9EBC-1B58569B0A2A}"/>
                </a:ext>
              </a:extLst>
            </p:cNvPr>
            <p:cNvSpPr txBox="1">
              <a:spLocks/>
            </p:cNvSpPr>
            <p:nvPr/>
          </p:nvSpPr>
          <p:spPr>
            <a:xfrm>
              <a:off x="1236517" y="2752237"/>
              <a:ext cx="2597727" cy="730044"/>
            </a:xfrm>
            <a:prstGeom prst="rect">
              <a:avLst/>
            </a:prstGeom>
          </p:spPr>
          <p:txBody>
            <a:bodyPr anchor="ctr"/>
            <a:lstStyle>
              <a:lvl1pPr algn="l" defTabSz="914400" rtl="0" eaLnBrk="1" latinLnBrk="0" hangingPunct="1">
                <a:lnSpc>
                  <a:spcPct val="90000"/>
                </a:lnSpc>
                <a:spcBef>
                  <a:spcPct val="0"/>
                </a:spcBef>
                <a:buNone/>
                <a:defRPr sz="4400" b="1" kern="1200">
                  <a:solidFill>
                    <a:schemeClr val="tx1"/>
                  </a:solidFill>
                  <a:latin typeface="+mn-lt"/>
                  <a:ea typeface="+mj-ea"/>
                  <a:cs typeface="+mj-cs"/>
                </a:defRPr>
              </a:lvl1pPr>
            </a:lstStyle>
            <a:p>
              <a:pPr marL="0" marR="0" lvl="0" indent="0" algn="ctr" defTabSz="914400" rtl="0" eaLnBrk="1" fontAlgn="auto" latinLnBrk="0" hangingPunct="1">
                <a:lnSpc>
                  <a:spcPct val="90000"/>
                </a:lnSpc>
                <a:spcBef>
                  <a:spcPct val="0"/>
                </a:spcBef>
                <a:spcAft>
                  <a:spcPts val="0"/>
                </a:spcAft>
                <a:buClr>
                  <a:srgbClr val="000000"/>
                </a:buClr>
                <a:buSzTx/>
                <a:buFont typeface="Arial"/>
                <a:buNone/>
                <a:tabLst/>
                <a:defRPr/>
              </a:pPr>
              <a:r>
                <a:rPr kumimoji="0" lang="en-US" sz="2000" b="1" i="0" u="none" strike="noStrike" kern="1200" cap="none" spc="0" normalizeH="0" baseline="0" noProof="0" dirty="0">
                  <a:ln>
                    <a:noFill/>
                  </a:ln>
                  <a:solidFill>
                    <a:srgbClr val="000000"/>
                  </a:solidFill>
                  <a:effectLst/>
                  <a:uLnTx/>
                  <a:uFillTx/>
                  <a:latin typeface="Calibri" panose="020F0502020204030204" pitchFamily="34" charset="0"/>
                  <a:ea typeface="+mj-ea"/>
                  <a:cs typeface="Calibri" panose="020F0502020204030204" pitchFamily="34" charset="0"/>
                  <a:sym typeface="Arial"/>
                </a:rPr>
                <a:t>20-year assessment</a:t>
              </a:r>
            </a:p>
          </p:txBody>
        </p:sp>
        <p:sp>
          <p:nvSpPr>
            <p:cNvPr id="14" name="Rectangle 13">
              <a:extLst>
                <a:ext uri="{FF2B5EF4-FFF2-40B4-BE49-F238E27FC236}">
                  <a16:creationId xmlns:a16="http://schemas.microsoft.com/office/drawing/2014/main" id="{EBFA166C-3F37-4158-8447-55D705CF8B50}"/>
                </a:ext>
              </a:extLst>
            </p:cNvPr>
            <p:cNvSpPr/>
            <p:nvPr/>
          </p:nvSpPr>
          <p:spPr>
            <a:xfrm>
              <a:off x="2151357" y="2523599"/>
              <a:ext cx="768045" cy="129667"/>
            </a:xfrm>
            <a:prstGeom prst="rect">
              <a:avLst/>
            </a:prstGeom>
            <a:solidFill>
              <a:srgbClr val="77990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dirty="0">
                <a:ln>
                  <a:noFill/>
                </a:ln>
                <a:solidFill>
                  <a:srgbClr val="FFFFFF"/>
                </a:solidFill>
                <a:effectLst/>
                <a:uLnTx/>
                <a:uFillTx/>
                <a:latin typeface="Arial"/>
                <a:ea typeface="+mn-ea"/>
                <a:cs typeface="+mn-cs"/>
                <a:sym typeface="Arial"/>
              </a:endParaRPr>
            </a:p>
          </p:txBody>
        </p:sp>
        <p:sp>
          <p:nvSpPr>
            <p:cNvPr id="16" name="Title 1">
              <a:extLst>
                <a:ext uri="{FF2B5EF4-FFF2-40B4-BE49-F238E27FC236}">
                  <a16:creationId xmlns:a16="http://schemas.microsoft.com/office/drawing/2014/main" id="{ED72D7C8-2E8B-4089-9C24-8F1F8C6B612D}"/>
                </a:ext>
              </a:extLst>
            </p:cNvPr>
            <p:cNvSpPr txBox="1">
              <a:spLocks/>
            </p:cNvSpPr>
            <p:nvPr/>
          </p:nvSpPr>
          <p:spPr>
            <a:xfrm>
              <a:off x="1236515" y="3478232"/>
              <a:ext cx="2597727" cy="730044"/>
            </a:xfrm>
            <a:prstGeom prst="rect">
              <a:avLst/>
            </a:prstGeom>
          </p:spPr>
          <p:txBody>
            <a:bodyPr anchor="ctr"/>
            <a:lstStyle>
              <a:lvl1pPr algn="l" defTabSz="914400" rtl="0" eaLnBrk="1" latinLnBrk="0" hangingPunct="1">
                <a:lnSpc>
                  <a:spcPct val="90000"/>
                </a:lnSpc>
                <a:spcBef>
                  <a:spcPct val="0"/>
                </a:spcBef>
                <a:buNone/>
                <a:defRPr sz="4400" b="1" kern="1200">
                  <a:solidFill>
                    <a:schemeClr val="tx1"/>
                  </a:solidFill>
                  <a:latin typeface="+mn-lt"/>
                  <a:ea typeface="+mj-ea"/>
                  <a:cs typeface="+mj-cs"/>
                </a:defRPr>
              </a:lvl1pPr>
            </a:lstStyle>
            <a:p>
              <a:pPr marL="0" marR="0" lvl="0" indent="0" algn="ctr" defTabSz="914400" rtl="0" eaLnBrk="1" fontAlgn="auto" latinLnBrk="0" hangingPunct="1">
                <a:lnSpc>
                  <a:spcPct val="90000"/>
                </a:lnSpc>
                <a:spcBef>
                  <a:spcPct val="0"/>
                </a:spcBef>
                <a:spcAft>
                  <a:spcPts val="0"/>
                </a:spcAft>
                <a:buClr>
                  <a:srgbClr val="000000"/>
                </a:buClr>
                <a:buSzTx/>
                <a:buFont typeface="Arial"/>
                <a:buNone/>
                <a:tabLst/>
                <a:defRPr/>
              </a:pPr>
              <a:r>
                <a:rPr kumimoji="0" lang="en-US" sz="2800" b="1" i="0" u="none" strike="noStrike" kern="1200" cap="none" spc="0" normalizeH="0" baseline="0" noProof="0" dirty="0">
                  <a:ln>
                    <a:noFill/>
                  </a:ln>
                  <a:solidFill>
                    <a:srgbClr val="000000"/>
                  </a:solidFill>
                  <a:effectLst/>
                  <a:uLnTx/>
                  <a:uFillTx/>
                  <a:latin typeface="Calibri" panose="020F0502020204030204" pitchFamily="34" charset="0"/>
                  <a:ea typeface="+mj-ea"/>
                  <a:cs typeface="Calibri" panose="020F0502020204030204" pitchFamily="34" charset="0"/>
                  <a:sym typeface="Arial"/>
                </a:rPr>
                <a:t>4.78%</a:t>
              </a:r>
            </a:p>
            <a:p>
              <a:pPr marL="0" marR="0" lvl="0" indent="0" algn="ctr" defTabSz="914400" rtl="0" eaLnBrk="1" fontAlgn="auto" latinLnBrk="0" hangingPunct="1">
                <a:lnSpc>
                  <a:spcPct val="90000"/>
                </a:lnSpc>
                <a:spcBef>
                  <a:spcPct val="0"/>
                </a:spcBef>
                <a:spcAft>
                  <a:spcPts val="0"/>
                </a:spcAft>
                <a:buClr>
                  <a:srgbClr val="000000"/>
                </a:buClr>
                <a:buSzTx/>
                <a:buFont typeface="Arial"/>
                <a:buNone/>
                <a:tabLst/>
                <a:defRPr/>
              </a:pPr>
              <a:r>
                <a:rPr kumimoji="0" lang="en-US" sz="2000" b="0" i="0" u="none" strike="noStrike" kern="1200" cap="none" spc="0" normalizeH="0" baseline="0" noProof="0" dirty="0">
                  <a:ln>
                    <a:noFill/>
                  </a:ln>
                  <a:solidFill>
                    <a:srgbClr val="000000"/>
                  </a:solidFill>
                  <a:effectLst/>
                  <a:uLnTx/>
                  <a:uFillTx/>
                  <a:latin typeface="Calibri" panose="020F0502020204030204" pitchFamily="34" charset="0"/>
                  <a:ea typeface="+mj-ea"/>
                  <a:cs typeface="Calibri" panose="020F0502020204030204" pitchFamily="34" charset="0"/>
                  <a:sym typeface="Arial"/>
                </a:rPr>
                <a:t>interest rate</a:t>
              </a:r>
            </a:p>
            <a:p>
              <a:pPr marL="0" marR="0" lvl="0" indent="0" algn="ctr" defTabSz="914400" rtl="0" eaLnBrk="1" fontAlgn="auto" latinLnBrk="0" hangingPunct="1">
                <a:lnSpc>
                  <a:spcPct val="90000"/>
                </a:lnSpc>
                <a:spcBef>
                  <a:spcPct val="0"/>
                </a:spcBef>
                <a:spcAft>
                  <a:spcPts val="0"/>
                </a:spcAft>
                <a:buClr>
                  <a:srgbClr val="000000"/>
                </a:buClr>
                <a:buSzTx/>
                <a:buFont typeface="Arial"/>
                <a:buNone/>
                <a:tabLst/>
                <a:defRPr/>
              </a:pPr>
              <a:r>
                <a:rPr lang="en-US" sz="2000" b="0" dirty="0">
                  <a:solidFill>
                    <a:srgbClr val="000000"/>
                  </a:solidFill>
                  <a:latin typeface="Calibri" panose="020F0502020204030204" pitchFamily="34" charset="0"/>
                  <a:cs typeface="Calibri" panose="020F0502020204030204" pitchFamily="34" charset="0"/>
                  <a:sym typeface="Arial"/>
                </a:rPr>
                <a:t>(2024 collection)</a:t>
              </a:r>
              <a:endParaRPr kumimoji="0" lang="en-US" sz="2000" b="1" i="0" u="none" strike="noStrike" kern="1200" cap="none" spc="0" normalizeH="0" baseline="0" noProof="0" dirty="0">
                <a:ln>
                  <a:noFill/>
                </a:ln>
                <a:solidFill>
                  <a:srgbClr val="000000"/>
                </a:solidFill>
                <a:effectLst/>
                <a:uLnTx/>
                <a:uFillTx/>
                <a:latin typeface="Calibri" panose="020F0502020204030204" pitchFamily="34" charset="0"/>
                <a:ea typeface="+mj-ea"/>
                <a:cs typeface="Calibri" panose="020F0502020204030204" pitchFamily="34" charset="0"/>
                <a:sym typeface="Arial"/>
              </a:endParaRPr>
            </a:p>
          </p:txBody>
        </p:sp>
      </p:grpSp>
      <p:sp>
        <p:nvSpPr>
          <p:cNvPr id="15" name="TextBox 14">
            <a:extLst>
              <a:ext uri="{FF2B5EF4-FFF2-40B4-BE49-F238E27FC236}">
                <a16:creationId xmlns:a16="http://schemas.microsoft.com/office/drawing/2014/main" id="{62FD3712-62B2-4059-AD2B-DD783DE689C9}"/>
              </a:ext>
            </a:extLst>
          </p:cNvPr>
          <p:cNvSpPr txBox="1"/>
          <p:nvPr/>
        </p:nvSpPr>
        <p:spPr>
          <a:xfrm>
            <a:off x="4068416" y="156636"/>
            <a:ext cx="1007166" cy="83099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4800" b="0" i="0" u="none" strike="noStrike" kern="0" cap="none" spc="0" normalizeH="0" baseline="0" noProof="0" dirty="0">
                <a:ln>
                  <a:noFill/>
                </a:ln>
                <a:solidFill>
                  <a:srgbClr val="FFFFFF"/>
                </a:solidFill>
                <a:effectLst/>
                <a:uLnTx/>
                <a:uFillTx/>
                <a:latin typeface="Calibri Light" panose="020F0302020204030204" pitchFamily="34" charset="0"/>
                <a:cs typeface="Calibri Light" panose="020F0302020204030204" pitchFamily="34" charset="0"/>
                <a:sym typeface="Arial"/>
              </a:rPr>
              <a:t>%</a:t>
            </a:r>
          </a:p>
        </p:txBody>
      </p:sp>
      <p:grpSp>
        <p:nvGrpSpPr>
          <p:cNvPr id="4" name="Group 3">
            <a:extLst>
              <a:ext uri="{FF2B5EF4-FFF2-40B4-BE49-F238E27FC236}">
                <a16:creationId xmlns:a16="http://schemas.microsoft.com/office/drawing/2014/main" id="{87BF8B91-CEBF-4223-ABBE-F432A0ACEB66}"/>
              </a:ext>
            </a:extLst>
          </p:cNvPr>
          <p:cNvGrpSpPr/>
          <p:nvPr/>
        </p:nvGrpSpPr>
        <p:grpSpPr>
          <a:xfrm>
            <a:off x="5309757" y="2523599"/>
            <a:ext cx="2597730" cy="2011841"/>
            <a:chOff x="5309757" y="2523599"/>
            <a:chExt cx="2597730" cy="2011841"/>
          </a:xfrm>
        </p:grpSpPr>
        <p:sp>
          <p:nvSpPr>
            <p:cNvPr id="17" name="Rectangle 16">
              <a:extLst>
                <a:ext uri="{FF2B5EF4-FFF2-40B4-BE49-F238E27FC236}">
                  <a16:creationId xmlns:a16="http://schemas.microsoft.com/office/drawing/2014/main" id="{63D13A3A-6A3A-47EB-ABCD-190A8401E9D9}"/>
                </a:ext>
              </a:extLst>
            </p:cNvPr>
            <p:cNvSpPr/>
            <p:nvPr/>
          </p:nvSpPr>
          <p:spPr>
            <a:xfrm>
              <a:off x="5309760" y="2568305"/>
              <a:ext cx="2597727" cy="1967135"/>
            </a:xfrm>
            <a:prstGeom prst="rect">
              <a:avLst/>
            </a:prstGeom>
            <a:solidFill>
              <a:srgbClr val="F4F5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dirty="0">
                <a:ln>
                  <a:noFill/>
                </a:ln>
                <a:solidFill>
                  <a:srgbClr val="FFFFFF"/>
                </a:solidFill>
                <a:effectLst/>
                <a:uLnTx/>
                <a:uFillTx/>
                <a:latin typeface="Arial"/>
                <a:ea typeface="+mn-ea"/>
                <a:cs typeface="+mn-cs"/>
                <a:sym typeface="Arial"/>
              </a:endParaRPr>
            </a:p>
          </p:txBody>
        </p:sp>
        <p:sp>
          <p:nvSpPr>
            <p:cNvPr id="18" name="Title 1">
              <a:extLst>
                <a:ext uri="{FF2B5EF4-FFF2-40B4-BE49-F238E27FC236}">
                  <a16:creationId xmlns:a16="http://schemas.microsoft.com/office/drawing/2014/main" id="{D93D0C11-876D-49CE-93DD-3A5EB063E0E2}"/>
                </a:ext>
              </a:extLst>
            </p:cNvPr>
            <p:cNvSpPr txBox="1">
              <a:spLocks/>
            </p:cNvSpPr>
            <p:nvPr/>
          </p:nvSpPr>
          <p:spPr>
            <a:xfrm>
              <a:off x="5309759" y="2752237"/>
              <a:ext cx="2597727" cy="730044"/>
            </a:xfrm>
            <a:prstGeom prst="rect">
              <a:avLst/>
            </a:prstGeom>
          </p:spPr>
          <p:txBody>
            <a:bodyPr anchor="ctr"/>
            <a:lstStyle>
              <a:lvl1pPr algn="l" defTabSz="914400" rtl="0" eaLnBrk="1" latinLnBrk="0" hangingPunct="1">
                <a:lnSpc>
                  <a:spcPct val="90000"/>
                </a:lnSpc>
                <a:spcBef>
                  <a:spcPct val="0"/>
                </a:spcBef>
                <a:buNone/>
                <a:defRPr sz="4400" b="1" kern="1200">
                  <a:solidFill>
                    <a:schemeClr val="tx1"/>
                  </a:solidFill>
                  <a:latin typeface="+mn-lt"/>
                  <a:ea typeface="+mj-ea"/>
                  <a:cs typeface="+mj-cs"/>
                </a:defRPr>
              </a:lvl1pPr>
            </a:lstStyle>
            <a:p>
              <a:pPr marL="0" marR="0" lvl="0" indent="0" algn="ctr" defTabSz="914400" rtl="0" eaLnBrk="1" fontAlgn="auto" latinLnBrk="0" hangingPunct="1">
                <a:lnSpc>
                  <a:spcPct val="90000"/>
                </a:lnSpc>
                <a:spcBef>
                  <a:spcPct val="0"/>
                </a:spcBef>
                <a:spcAft>
                  <a:spcPts val="0"/>
                </a:spcAft>
                <a:buClr>
                  <a:srgbClr val="000000"/>
                </a:buClr>
                <a:buSzTx/>
                <a:buFont typeface="Arial"/>
                <a:buNone/>
                <a:tabLst/>
                <a:defRPr/>
              </a:pPr>
              <a:r>
                <a:rPr kumimoji="0" lang="en-US" sz="2000" b="1" i="0" u="none" strike="noStrike" kern="1200" cap="none" spc="0" normalizeH="0" baseline="0" noProof="0" dirty="0">
                  <a:ln>
                    <a:noFill/>
                  </a:ln>
                  <a:solidFill>
                    <a:srgbClr val="000000"/>
                  </a:solidFill>
                  <a:effectLst/>
                  <a:uLnTx/>
                  <a:uFillTx/>
                  <a:latin typeface="Calibri" panose="020F0502020204030204" pitchFamily="34" charset="0"/>
                  <a:ea typeface="+mj-ea"/>
                  <a:cs typeface="Calibri" panose="020F0502020204030204" pitchFamily="34" charset="0"/>
                  <a:sym typeface="Arial"/>
                </a:rPr>
                <a:t>1-year assessment</a:t>
              </a:r>
            </a:p>
          </p:txBody>
        </p:sp>
        <p:sp>
          <p:nvSpPr>
            <p:cNvPr id="19" name="Rectangle 18">
              <a:extLst>
                <a:ext uri="{FF2B5EF4-FFF2-40B4-BE49-F238E27FC236}">
                  <a16:creationId xmlns:a16="http://schemas.microsoft.com/office/drawing/2014/main" id="{AD12CAF6-184F-4F3B-8BE3-F4B6BEE8ACB5}"/>
                </a:ext>
              </a:extLst>
            </p:cNvPr>
            <p:cNvSpPr/>
            <p:nvPr/>
          </p:nvSpPr>
          <p:spPr>
            <a:xfrm>
              <a:off x="6224599" y="2523599"/>
              <a:ext cx="768045" cy="129667"/>
            </a:xfrm>
            <a:prstGeom prst="rect">
              <a:avLst/>
            </a:prstGeom>
            <a:solidFill>
              <a:srgbClr val="77990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dirty="0">
                <a:ln>
                  <a:noFill/>
                </a:ln>
                <a:solidFill>
                  <a:srgbClr val="FFFFFF"/>
                </a:solidFill>
                <a:effectLst/>
                <a:uLnTx/>
                <a:uFillTx/>
                <a:latin typeface="Arial"/>
                <a:ea typeface="+mn-ea"/>
                <a:cs typeface="+mn-cs"/>
                <a:sym typeface="Arial"/>
              </a:endParaRPr>
            </a:p>
          </p:txBody>
        </p:sp>
        <p:sp>
          <p:nvSpPr>
            <p:cNvPr id="20" name="Title 1">
              <a:extLst>
                <a:ext uri="{FF2B5EF4-FFF2-40B4-BE49-F238E27FC236}">
                  <a16:creationId xmlns:a16="http://schemas.microsoft.com/office/drawing/2014/main" id="{88B9C34A-9412-4AF8-A7BE-43443BF55E73}"/>
                </a:ext>
              </a:extLst>
            </p:cNvPr>
            <p:cNvSpPr txBox="1">
              <a:spLocks/>
            </p:cNvSpPr>
            <p:nvPr/>
          </p:nvSpPr>
          <p:spPr>
            <a:xfrm>
              <a:off x="5309757" y="3478232"/>
              <a:ext cx="2597727" cy="730044"/>
            </a:xfrm>
            <a:prstGeom prst="rect">
              <a:avLst/>
            </a:prstGeom>
          </p:spPr>
          <p:txBody>
            <a:bodyPr anchor="ctr"/>
            <a:lstStyle>
              <a:lvl1pPr algn="l" defTabSz="914400" rtl="0" eaLnBrk="1" latinLnBrk="0" hangingPunct="1">
                <a:lnSpc>
                  <a:spcPct val="90000"/>
                </a:lnSpc>
                <a:spcBef>
                  <a:spcPct val="0"/>
                </a:spcBef>
                <a:buNone/>
                <a:defRPr sz="4400" b="1" kern="1200">
                  <a:solidFill>
                    <a:schemeClr val="tx1"/>
                  </a:solidFill>
                  <a:latin typeface="+mn-lt"/>
                  <a:ea typeface="+mj-ea"/>
                  <a:cs typeface="+mj-cs"/>
                </a:defRPr>
              </a:lvl1pPr>
            </a:lstStyle>
            <a:p>
              <a:pPr marL="0" marR="0" lvl="0" indent="0" algn="ctr" defTabSz="914400" rtl="0" eaLnBrk="1" fontAlgn="auto" latinLnBrk="0" hangingPunct="1">
                <a:lnSpc>
                  <a:spcPct val="90000"/>
                </a:lnSpc>
                <a:spcBef>
                  <a:spcPct val="0"/>
                </a:spcBef>
                <a:spcAft>
                  <a:spcPts val="0"/>
                </a:spcAft>
                <a:buClr>
                  <a:srgbClr val="000000"/>
                </a:buClr>
                <a:buSzTx/>
                <a:buFont typeface="Arial"/>
                <a:buNone/>
                <a:tabLst/>
                <a:defRPr/>
              </a:pPr>
              <a:r>
                <a:rPr kumimoji="0" lang="en-US" sz="2800" b="1" i="0" u="none" strike="noStrike" kern="1200" cap="none" spc="0" normalizeH="0" baseline="0" noProof="0" dirty="0">
                  <a:ln>
                    <a:noFill/>
                  </a:ln>
                  <a:solidFill>
                    <a:srgbClr val="474747"/>
                  </a:solidFill>
                  <a:effectLst/>
                  <a:uLnTx/>
                  <a:uFillTx/>
                  <a:latin typeface="Calibri" panose="020F0502020204030204" pitchFamily="34" charset="0"/>
                  <a:ea typeface="+mj-ea"/>
                  <a:cs typeface="Calibri" panose="020F0502020204030204" pitchFamily="34" charset="0"/>
                  <a:sym typeface="Arial"/>
                </a:rPr>
                <a:t>3.71%</a:t>
              </a:r>
            </a:p>
            <a:p>
              <a:pPr marL="0" marR="0" lvl="0" indent="0" algn="ctr" defTabSz="914400" rtl="0" eaLnBrk="1" fontAlgn="auto" latinLnBrk="0" hangingPunct="1">
                <a:lnSpc>
                  <a:spcPct val="90000"/>
                </a:lnSpc>
                <a:spcBef>
                  <a:spcPct val="0"/>
                </a:spcBef>
                <a:spcAft>
                  <a:spcPts val="0"/>
                </a:spcAft>
                <a:buClr>
                  <a:srgbClr val="000000"/>
                </a:buClr>
                <a:buSzTx/>
                <a:buFont typeface="Arial"/>
                <a:buNone/>
                <a:tabLst/>
                <a:defRPr/>
              </a:pPr>
              <a:r>
                <a:rPr kumimoji="0" lang="en-US" sz="2000" b="0" i="0" u="none" strike="noStrike" kern="1200" cap="none" spc="0" normalizeH="0" baseline="0" noProof="0" dirty="0">
                  <a:ln>
                    <a:noFill/>
                  </a:ln>
                  <a:solidFill>
                    <a:srgbClr val="000000"/>
                  </a:solidFill>
                  <a:effectLst/>
                  <a:uLnTx/>
                  <a:uFillTx/>
                  <a:latin typeface="Calibri" panose="020F0502020204030204" pitchFamily="34" charset="0"/>
                  <a:ea typeface="+mj-ea"/>
                  <a:cs typeface="Calibri" panose="020F0502020204030204" pitchFamily="34" charset="0"/>
                  <a:sym typeface="Arial"/>
                </a:rPr>
                <a:t>interest rate </a:t>
              </a:r>
            </a:p>
            <a:p>
              <a:pPr marL="0" marR="0" lvl="0" indent="0" algn="ctr" defTabSz="914400" rtl="0" eaLnBrk="1" fontAlgn="auto" latinLnBrk="0" hangingPunct="1">
                <a:lnSpc>
                  <a:spcPct val="90000"/>
                </a:lnSpc>
                <a:spcBef>
                  <a:spcPct val="0"/>
                </a:spcBef>
                <a:spcAft>
                  <a:spcPts val="0"/>
                </a:spcAft>
                <a:buClr>
                  <a:srgbClr val="000000"/>
                </a:buClr>
                <a:buSzTx/>
                <a:buFont typeface="Arial"/>
                <a:buNone/>
                <a:tabLst/>
                <a:defRPr/>
              </a:pPr>
              <a:r>
                <a:rPr kumimoji="0" lang="en-US" sz="2000" b="0" i="0" u="none" strike="noStrike" kern="1200" cap="none" spc="0" normalizeH="0" baseline="0" noProof="0" dirty="0">
                  <a:ln>
                    <a:noFill/>
                  </a:ln>
                  <a:solidFill>
                    <a:srgbClr val="000000"/>
                  </a:solidFill>
                  <a:effectLst/>
                  <a:uLnTx/>
                  <a:uFillTx/>
                  <a:latin typeface="Calibri" panose="020F0502020204030204" pitchFamily="34" charset="0"/>
                  <a:ea typeface="+mj-ea"/>
                  <a:cs typeface="Calibri" panose="020F0502020204030204" pitchFamily="34" charset="0"/>
                  <a:sym typeface="Arial"/>
                </a:rPr>
                <a:t>(2024 collection)</a:t>
              </a:r>
              <a:endParaRPr kumimoji="0" lang="en-US" sz="2000" b="1" i="0" u="none" strike="noStrike" kern="1200" cap="none" spc="0" normalizeH="0" baseline="0" noProof="0" dirty="0">
                <a:ln>
                  <a:noFill/>
                </a:ln>
                <a:solidFill>
                  <a:srgbClr val="000000"/>
                </a:solidFill>
                <a:effectLst/>
                <a:uLnTx/>
                <a:uFillTx/>
                <a:latin typeface="Calibri" panose="020F0502020204030204" pitchFamily="34" charset="0"/>
                <a:ea typeface="+mj-ea"/>
                <a:cs typeface="Calibri" panose="020F0502020204030204" pitchFamily="34" charset="0"/>
                <a:sym typeface="Arial"/>
              </a:endParaRPr>
            </a:p>
          </p:txBody>
        </p:sp>
      </p:grpSp>
    </p:spTree>
    <p:custDataLst>
      <p:tags r:id="rId1"/>
    </p:custDataLst>
    <p:extLst>
      <p:ext uri="{BB962C8B-B14F-4D97-AF65-F5344CB8AC3E}">
        <p14:creationId xmlns:p14="http://schemas.microsoft.com/office/powerpoint/2010/main" val="19271365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206EAD"/>
        </a:solidFill>
        <a:effectLst/>
      </p:bgPr>
    </p:bg>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87B5D8E-87F2-473C-954A-BBB5136BD6D5}"/>
              </a:ext>
            </a:extLst>
          </p:cNvPr>
          <p:cNvSpPr>
            <a:spLocks noGrp="1"/>
          </p:cNvSpPr>
          <p:nvPr>
            <p:ph type="title"/>
          </p:nvPr>
        </p:nvSpPr>
        <p:spPr>
          <a:xfrm>
            <a:off x="311700" y="288275"/>
            <a:ext cx="8520600" cy="572700"/>
          </a:xfrm>
        </p:spPr>
        <p:txBody>
          <a:bodyPr>
            <a:normAutofit fontScale="90000"/>
          </a:bodyPr>
          <a:lstStyle/>
          <a:p>
            <a:pPr algn="ctr"/>
            <a:r>
              <a:rPr lang="en-US" sz="2800" dirty="0">
                <a:solidFill>
                  <a:schemeClr val="bg1"/>
                </a:solidFill>
              </a:rPr>
              <a:t>1</a:t>
            </a:r>
            <a:r>
              <a:rPr lang="en-US" sz="2800" baseline="30000" dirty="0">
                <a:solidFill>
                  <a:schemeClr val="bg1"/>
                </a:solidFill>
              </a:rPr>
              <a:t>st</a:t>
            </a:r>
            <a:r>
              <a:rPr lang="en-US" sz="2800" dirty="0">
                <a:solidFill>
                  <a:schemeClr val="bg1"/>
                </a:solidFill>
              </a:rPr>
              <a:t> Ave S Roadway &amp; Bridge Reconstruction</a:t>
            </a:r>
          </a:p>
        </p:txBody>
      </p:sp>
      <p:sp>
        <p:nvSpPr>
          <p:cNvPr id="17" name="Text Placeholder 16">
            <a:extLst>
              <a:ext uri="{FF2B5EF4-FFF2-40B4-BE49-F238E27FC236}">
                <a16:creationId xmlns:a16="http://schemas.microsoft.com/office/drawing/2014/main" id="{527CCAA6-354A-A494-5C90-CEAF6B32C9F6}"/>
              </a:ext>
            </a:extLst>
          </p:cNvPr>
          <p:cNvSpPr>
            <a:spLocks noGrp="1"/>
          </p:cNvSpPr>
          <p:nvPr>
            <p:ph type="body" idx="1"/>
          </p:nvPr>
        </p:nvSpPr>
        <p:spPr/>
        <p:txBody>
          <a:bodyPr/>
          <a:lstStyle/>
          <a:p>
            <a:pPr marL="128588" marR="0" lvl="0" indent="-128588" algn="l" defTabSz="514350" rtl="0" eaLnBrk="1" fontAlgn="auto" latinLnBrk="0" hangingPunct="1">
              <a:lnSpc>
                <a:spcPct val="90000"/>
              </a:lnSpc>
              <a:spcBef>
                <a:spcPts val="563"/>
              </a:spcBef>
              <a:spcAft>
                <a:spcPts val="0"/>
              </a:spcAft>
              <a:buClrTx/>
              <a:buSzTx/>
              <a:buFont typeface="Arial" panose="020B0604020202020204" pitchFamily="34" charset="0"/>
              <a:buChar char="•"/>
              <a:tabLst/>
              <a:defRPr/>
            </a:pPr>
            <a:r>
              <a:rPr kumimoji="0" lang="en-US" sz="1575" b="0" i="0" u="none" strike="noStrike" kern="1200" cap="none" spc="0" normalizeH="0" baseline="0" noProof="0" dirty="0">
                <a:ln>
                  <a:noFill/>
                </a:ln>
                <a:solidFill>
                  <a:schemeClr val="bg1"/>
                </a:solidFill>
                <a:effectLst/>
                <a:uLnTx/>
                <a:uFillTx/>
                <a:latin typeface="Calibri" panose="020F0502020204030204"/>
                <a:ea typeface="+mn-ea"/>
                <a:cs typeface="+mn-cs"/>
              </a:rPr>
              <a:t>Project Limits</a:t>
            </a:r>
          </a:p>
          <a:p>
            <a:pPr marL="385763" marR="0" lvl="1" indent="-128588" algn="l" defTabSz="514350" rtl="0" eaLnBrk="1" fontAlgn="auto" latinLnBrk="0" hangingPunct="1">
              <a:lnSpc>
                <a:spcPct val="90000"/>
              </a:lnSpc>
              <a:spcBef>
                <a:spcPts val="281"/>
              </a:spcBef>
              <a:spcAft>
                <a:spcPts val="0"/>
              </a:spcAft>
              <a:buClrTx/>
              <a:buSzTx/>
              <a:buFont typeface="Arial" panose="020B0604020202020204" pitchFamily="34" charset="0"/>
              <a:buChar char="•"/>
              <a:tabLst/>
              <a:defRPr/>
            </a:pPr>
            <a:r>
              <a:rPr kumimoji="0" lang="en-US" sz="1350" b="0" i="0" u="none" strike="noStrike" kern="1200" cap="none" spc="0" normalizeH="0" baseline="0" noProof="0" dirty="0">
                <a:ln>
                  <a:noFill/>
                </a:ln>
                <a:solidFill>
                  <a:schemeClr val="bg1"/>
                </a:solidFill>
                <a:effectLst/>
                <a:uLnTx/>
                <a:uFillTx/>
                <a:latin typeface="Calibri" panose="020F0502020204030204"/>
                <a:ea typeface="+mn-ea"/>
                <a:cs typeface="+mn-cs"/>
              </a:rPr>
              <a:t>1</a:t>
            </a:r>
            <a:r>
              <a:rPr kumimoji="0" lang="en-US" sz="1350" b="0" i="0" u="none" strike="noStrike" kern="1200" cap="none" spc="0" normalizeH="0" baseline="30000" noProof="0" dirty="0">
                <a:ln>
                  <a:noFill/>
                </a:ln>
                <a:solidFill>
                  <a:schemeClr val="bg1"/>
                </a:solidFill>
                <a:effectLst/>
                <a:uLnTx/>
                <a:uFillTx/>
                <a:latin typeface="Calibri" panose="020F0502020204030204"/>
                <a:ea typeface="+mn-ea"/>
                <a:cs typeface="+mn-cs"/>
              </a:rPr>
              <a:t>st</a:t>
            </a:r>
            <a:r>
              <a:rPr kumimoji="0" lang="en-US" sz="1350" b="0" i="0" u="none" strike="noStrike" kern="1200" cap="none" spc="0" normalizeH="0" baseline="0" noProof="0" dirty="0">
                <a:ln>
                  <a:noFill/>
                </a:ln>
                <a:solidFill>
                  <a:schemeClr val="bg1"/>
                </a:solidFill>
                <a:effectLst/>
                <a:uLnTx/>
                <a:uFillTx/>
                <a:latin typeface="Calibri" panose="020F0502020204030204"/>
                <a:ea typeface="+mn-ea"/>
                <a:cs typeface="+mn-cs"/>
              </a:rPr>
              <a:t> Ave S from Lake Street to Franklin Ave</a:t>
            </a:r>
            <a:endParaRPr kumimoji="0" lang="en-US" sz="1125" b="0" i="0" u="none" strike="noStrike" kern="1200" cap="none" spc="0" normalizeH="0" baseline="0" noProof="0" dirty="0">
              <a:ln>
                <a:noFill/>
              </a:ln>
              <a:solidFill>
                <a:schemeClr val="bg1"/>
              </a:solidFill>
              <a:effectLst/>
              <a:uLnTx/>
              <a:uFillTx/>
              <a:latin typeface="Calibri" panose="020F0502020204030204"/>
              <a:ea typeface="+mn-ea"/>
              <a:cs typeface="+mn-cs"/>
            </a:endParaRPr>
          </a:p>
          <a:p>
            <a:pPr marL="385763" marR="0" lvl="1" indent="-128588" algn="l" defTabSz="514350" rtl="0" eaLnBrk="1" fontAlgn="auto" latinLnBrk="0" hangingPunct="1">
              <a:lnSpc>
                <a:spcPct val="90000"/>
              </a:lnSpc>
              <a:spcBef>
                <a:spcPts val="281"/>
              </a:spcBef>
              <a:spcAft>
                <a:spcPts val="0"/>
              </a:spcAft>
              <a:buClrTx/>
              <a:buSzTx/>
              <a:buFont typeface="Arial" panose="020B0604020202020204" pitchFamily="34" charset="0"/>
              <a:buChar char="•"/>
              <a:tabLst/>
              <a:defRPr/>
            </a:pPr>
            <a:endParaRPr kumimoji="0" lang="en-US" sz="1350" b="0" i="0" u="none" strike="noStrike" kern="1200" cap="none" spc="0" normalizeH="0" baseline="0" noProof="0" dirty="0">
              <a:ln>
                <a:noFill/>
              </a:ln>
              <a:solidFill>
                <a:schemeClr val="bg1"/>
              </a:solidFill>
              <a:effectLst/>
              <a:uLnTx/>
              <a:uFillTx/>
              <a:latin typeface="Calibri" panose="020F0502020204030204"/>
              <a:ea typeface="+mn-ea"/>
              <a:cs typeface="+mn-cs"/>
            </a:endParaRPr>
          </a:p>
          <a:p>
            <a:pPr marL="128588" marR="0" lvl="0" indent="-128588" algn="l" defTabSz="514350" rtl="0" eaLnBrk="1" fontAlgn="auto" latinLnBrk="0" hangingPunct="1">
              <a:lnSpc>
                <a:spcPct val="90000"/>
              </a:lnSpc>
              <a:spcBef>
                <a:spcPts val="563"/>
              </a:spcBef>
              <a:spcAft>
                <a:spcPts val="0"/>
              </a:spcAft>
              <a:buClrTx/>
              <a:buSzTx/>
              <a:buFont typeface="Arial" panose="020B0604020202020204" pitchFamily="34" charset="0"/>
              <a:buChar char="•"/>
              <a:tabLst/>
              <a:defRPr/>
            </a:pPr>
            <a:r>
              <a:rPr kumimoji="0" lang="en-US" sz="1575" b="0" i="0" u="none" strike="noStrike" kern="1200" cap="none" spc="0" normalizeH="0" baseline="0" noProof="0" dirty="0">
                <a:ln>
                  <a:noFill/>
                </a:ln>
                <a:solidFill>
                  <a:schemeClr val="bg1"/>
                </a:solidFill>
                <a:effectLst/>
                <a:uLnTx/>
                <a:uFillTx/>
                <a:latin typeface="Calibri" panose="020F0502020204030204"/>
                <a:ea typeface="+mn-ea"/>
                <a:cs typeface="+mn-cs"/>
              </a:rPr>
              <a:t>Construction Schedule</a:t>
            </a:r>
          </a:p>
          <a:p>
            <a:pPr marL="385763" marR="0" lvl="1" indent="-128588" algn="l" defTabSz="514350" rtl="0" eaLnBrk="1" fontAlgn="auto" latinLnBrk="0" hangingPunct="1">
              <a:lnSpc>
                <a:spcPct val="90000"/>
              </a:lnSpc>
              <a:spcBef>
                <a:spcPts val="281"/>
              </a:spcBef>
              <a:spcAft>
                <a:spcPts val="0"/>
              </a:spcAft>
              <a:buClrTx/>
              <a:buSzTx/>
              <a:buFont typeface="Arial" panose="020B0604020202020204" pitchFamily="34" charset="0"/>
              <a:buChar char="•"/>
              <a:tabLst/>
              <a:defRPr/>
            </a:pPr>
            <a:r>
              <a:rPr kumimoji="0" lang="en-US" sz="1350" b="0" i="0" u="none" strike="noStrike" kern="1200" cap="none" spc="0" normalizeH="0" baseline="0" noProof="0" dirty="0">
                <a:ln>
                  <a:noFill/>
                </a:ln>
                <a:solidFill>
                  <a:schemeClr val="bg1"/>
                </a:solidFill>
                <a:effectLst/>
                <a:uLnTx/>
                <a:uFillTx/>
                <a:latin typeface="Calibri" panose="020F0502020204030204"/>
                <a:ea typeface="+mn-ea"/>
                <a:cs typeface="+mn-cs"/>
              </a:rPr>
              <a:t>Begin in May 2024, substantially complete by December 2025</a:t>
            </a:r>
          </a:p>
          <a:p>
            <a:pPr marL="457200" lvl="1" indent="0">
              <a:buNone/>
            </a:pPr>
            <a:endParaRPr lang="en-US" dirty="0"/>
          </a:p>
        </p:txBody>
      </p:sp>
      <p:pic>
        <p:nvPicPr>
          <p:cNvPr id="21" name="Picture 20" descr="A picture containing map&#10;&#10;Description automatically generated">
            <a:extLst>
              <a:ext uri="{FF2B5EF4-FFF2-40B4-BE49-F238E27FC236}">
                <a16:creationId xmlns:a16="http://schemas.microsoft.com/office/drawing/2014/main" id="{7EAD0B59-E7C5-8039-D37E-04D45C9E32C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832402" y="860975"/>
            <a:ext cx="3179618" cy="4114800"/>
          </a:xfrm>
          <a:prstGeom prst="rect">
            <a:avLst/>
          </a:prstGeom>
        </p:spPr>
      </p:pic>
    </p:spTree>
    <p:extLst>
      <p:ext uri="{BB962C8B-B14F-4D97-AF65-F5344CB8AC3E}">
        <p14:creationId xmlns:p14="http://schemas.microsoft.com/office/powerpoint/2010/main" val="769229478"/>
      </p:ext>
    </p:extLst>
  </p:cSld>
  <p:clrMapOvr>
    <a:masterClrMapping/>
  </p:clrMapOvr>
  <mc:AlternateContent xmlns:mc="http://schemas.openxmlformats.org/markup-compatibility/2006" xmlns:p14="http://schemas.microsoft.com/office/powerpoint/2010/main">
    <mc:Choice Requires="p14">
      <p:transition spd="med" p14:dur="700" advTm="4311">
        <p:fade/>
      </p:transition>
    </mc:Choice>
    <mc:Fallback xmlns="">
      <p:transition spd="med" advTm="4311">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1">
            <a:extLst>
              <a:ext uri="{FF2B5EF4-FFF2-40B4-BE49-F238E27FC236}">
                <a16:creationId xmlns:a16="http://schemas.microsoft.com/office/drawing/2014/main" id="{117BB7F6-7F7B-4AE6-8877-8AD6B1B19C0D}"/>
              </a:ext>
            </a:extLst>
          </p:cNvPr>
          <p:cNvSpPr/>
          <p:nvPr/>
        </p:nvSpPr>
        <p:spPr>
          <a:xfrm>
            <a:off x="469070" y="1079834"/>
            <a:ext cx="2983832" cy="2983832"/>
          </a:xfrm>
          <a:prstGeom prst="ellipse">
            <a:avLst/>
          </a:prstGeom>
          <a:solidFill>
            <a:srgbClr val="77990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dirty="0">
              <a:ln>
                <a:noFill/>
              </a:ln>
              <a:solidFill>
                <a:srgbClr val="FFFFFF"/>
              </a:solidFill>
              <a:effectLst/>
              <a:uLnTx/>
              <a:uFillTx/>
              <a:latin typeface="Arial"/>
              <a:ea typeface="+mn-ea"/>
              <a:cs typeface="+mn-cs"/>
              <a:sym typeface="Arial"/>
            </a:endParaRPr>
          </a:p>
        </p:txBody>
      </p:sp>
      <p:sp>
        <p:nvSpPr>
          <p:cNvPr id="4" name="TextBox 3">
            <a:extLst>
              <a:ext uri="{FF2B5EF4-FFF2-40B4-BE49-F238E27FC236}">
                <a16:creationId xmlns:a16="http://schemas.microsoft.com/office/drawing/2014/main" id="{E2102B56-223E-47D7-8FE4-474C2A879164}"/>
              </a:ext>
            </a:extLst>
          </p:cNvPr>
          <p:cNvSpPr txBox="1"/>
          <p:nvPr/>
        </p:nvSpPr>
        <p:spPr>
          <a:xfrm>
            <a:off x="1013455" y="2022180"/>
            <a:ext cx="1895062" cy="1284069"/>
          </a:xfrm>
          <a:prstGeom prst="rect">
            <a:avLst/>
          </a:prstGeom>
          <a:noFill/>
        </p:spPr>
        <p:txBody>
          <a:bodyPr wrap="square" rtlCol="0">
            <a:spAutoFit/>
          </a:bodyPr>
          <a:lstStyle/>
          <a:p>
            <a:pPr marL="0" marR="0" lvl="0" indent="0" algn="ctr" defTabSz="914400" rtl="0" eaLnBrk="1" fontAlgn="auto" latinLnBrk="0" hangingPunct="1">
              <a:lnSpc>
                <a:spcPct val="80000"/>
              </a:lnSpc>
              <a:spcBef>
                <a:spcPts val="0"/>
              </a:spcBef>
              <a:spcAft>
                <a:spcPts val="0"/>
              </a:spcAft>
              <a:buClr>
                <a:srgbClr val="000000"/>
              </a:buClr>
              <a:buSzTx/>
              <a:buFont typeface="Arial"/>
              <a:buNone/>
              <a:tabLst/>
              <a:defRPr/>
            </a:pPr>
            <a:r>
              <a:rPr kumimoji="0" lang="en-US" sz="3200" b="0" i="0" u="none" strike="noStrike" kern="0" cap="none" spc="0" normalizeH="0" baseline="0" noProof="0" dirty="0">
                <a:ln>
                  <a:noFill/>
                </a:ln>
                <a:solidFill>
                  <a:srgbClr val="FFFFFF"/>
                </a:solidFill>
                <a:effectLst/>
                <a:uLnTx/>
                <a:uFillTx/>
                <a:latin typeface="Calibri Light" panose="020F0302020204030204" pitchFamily="34" charset="0"/>
                <a:cs typeface="Calibri Light" panose="020F0302020204030204" pitchFamily="34" charset="0"/>
                <a:sym typeface="Arial"/>
              </a:rPr>
              <a:t>Sample annual payment</a:t>
            </a:r>
          </a:p>
        </p:txBody>
      </p:sp>
      <p:sp>
        <p:nvSpPr>
          <p:cNvPr id="7" name="Content Placeholder 2">
            <a:extLst>
              <a:ext uri="{FF2B5EF4-FFF2-40B4-BE49-F238E27FC236}">
                <a16:creationId xmlns:a16="http://schemas.microsoft.com/office/drawing/2014/main" id="{5F098818-D309-49A5-A899-2F98C8A7BBEA}"/>
              </a:ext>
            </a:extLst>
          </p:cNvPr>
          <p:cNvSpPr txBox="1">
            <a:spLocks/>
          </p:cNvSpPr>
          <p:nvPr/>
        </p:nvSpPr>
        <p:spPr>
          <a:xfrm>
            <a:off x="3891603" y="1336813"/>
            <a:ext cx="4783327" cy="2726853"/>
          </a:xfrm>
          <a:prstGeom prst="rect">
            <a:avLst/>
          </a:prstGeom>
        </p:spPr>
        <p:txBody>
          <a:bodyPr anchor="ctr">
            <a:normAutofit fontScale="92500" lnSpcReduction="20000"/>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4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sym typeface="Arial"/>
              </a:rPr>
              <a:t>Sample assessment amount was $4,750</a:t>
            </a: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24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sym typeface="Arial"/>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4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sym typeface="Arial"/>
              </a:rPr>
              <a:t>$4,750 / 20 = $237.50 (annual principal amount)</a:t>
            </a: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24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sym typeface="Arial"/>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4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sym typeface="Arial"/>
              </a:rPr>
              <a:t>Simple interest is added</a:t>
            </a: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24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sym typeface="Arial"/>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4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sym typeface="Arial"/>
              </a:rPr>
              <a:t>Principal plus interest payment of approximately </a:t>
            </a:r>
            <a:r>
              <a:rPr kumimoji="0" lang="en-US" sz="2400" b="1"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sym typeface="Arial"/>
              </a:rPr>
              <a:t>$465</a:t>
            </a:r>
            <a:r>
              <a:rPr kumimoji="0" lang="en-US" sz="2400" b="1" i="0" u="none" strike="noStrike" kern="0" cap="none" spc="0" normalizeH="0" noProof="0" dirty="0">
                <a:ln>
                  <a:noFill/>
                </a:ln>
                <a:solidFill>
                  <a:srgbClr val="000000"/>
                </a:solidFill>
                <a:effectLst/>
                <a:uLnTx/>
                <a:uFillTx/>
                <a:latin typeface="Calibri" panose="020F0502020204030204" pitchFamily="34" charset="0"/>
                <a:cs typeface="Calibri" panose="020F0502020204030204" pitchFamily="34" charset="0"/>
                <a:sym typeface="Arial"/>
              </a:rPr>
              <a:t> the first year. </a:t>
            </a:r>
            <a:endParaRPr kumimoji="0" lang="en-US" sz="2400" b="1"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sym typeface="Arial"/>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24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sym typeface="Arial"/>
            </a:endParaRPr>
          </a:p>
        </p:txBody>
      </p:sp>
    </p:spTree>
    <p:custDataLst>
      <p:tags r:id="rId1"/>
    </p:custDataLst>
    <p:extLst>
      <p:ext uri="{BB962C8B-B14F-4D97-AF65-F5344CB8AC3E}">
        <p14:creationId xmlns:p14="http://schemas.microsoft.com/office/powerpoint/2010/main" val="32924489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
                                            <p:txEl>
                                              <p:pRg st="0" end="0"/>
                                            </p:txEl>
                                          </p:spTgt>
                                        </p:tgtEl>
                                        <p:attrNameLst>
                                          <p:attrName>style.visibility</p:attrName>
                                        </p:attrNameLst>
                                      </p:cBhvr>
                                      <p:to>
                                        <p:strVal val="visible"/>
                                      </p:to>
                                    </p:set>
                                    <p:animEffect transition="in" filter="fade">
                                      <p:cBhvr>
                                        <p:cTn id="12" dur="500"/>
                                        <p:tgtEl>
                                          <p:spTgt spid="7">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7">
                                            <p:txEl>
                                              <p:pRg st="2" end="2"/>
                                            </p:txEl>
                                          </p:spTgt>
                                        </p:tgtEl>
                                        <p:attrNameLst>
                                          <p:attrName>style.visibility</p:attrName>
                                        </p:attrNameLst>
                                      </p:cBhvr>
                                      <p:to>
                                        <p:strVal val="visible"/>
                                      </p:to>
                                    </p:set>
                                    <p:animEffect transition="in" filter="fade">
                                      <p:cBhvr>
                                        <p:cTn id="17" dur="500"/>
                                        <p:tgtEl>
                                          <p:spTgt spid="7">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7">
                                            <p:txEl>
                                              <p:pRg st="4" end="4"/>
                                            </p:txEl>
                                          </p:spTgt>
                                        </p:tgtEl>
                                        <p:attrNameLst>
                                          <p:attrName>style.visibility</p:attrName>
                                        </p:attrNameLst>
                                      </p:cBhvr>
                                      <p:to>
                                        <p:strVal val="visible"/>
                                      </p:to>
                                    </p:set>
                                    <p:animEffect transition="in" filter="fade">
                                      <p:cBhvr>
                                        <p:cTn id="22" dur="500"/>
                                        <p:tgtEl>
                                          <p:spTgt spid="7">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7">
                                            <p:txEl>
                                              <p:pRg st="6" end="6"/>
                                            </p:txEl>
                                          </p:spTgt>
                                        </p:tgtEl>
                                        <p:attrNameLst>
                                          <p:attrName>style.visibility</p:attrName>
                                        </p:attrNameLst>
                                      </p:cBhvr>
                                      <p:to>
                                        <p:strVal val="visible"/>
                                      </p:to>
                                    </p:set>
                                    <p:animEffect transition="in" filter="fade">
                                      <p:cBhvr>
                                        <p:cTn id="27" dur="500"/>
                                        <p:tgtEl>
                                          <p:spTgt spid="7">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114681"/>
        </a:solidFill>
        <a:effectLst/>
      </p:bgPr>
    </p:bg>
    <p:spTree>
      <p:nvGrpSpPr>
        <p:cNvPr id="1" name=""/>
        <p:cNvGrpSpPr/>
        <p:nvPr/>
      </p:nvGrpSpPr>
      <p:grpSpPr>
        <a:xfrm>
          <a:off x="0" y="0"/>
          <a:ext cx="0" cy="0"/>
          <a:chOff x="0" y="0"/>
          <a:chExt cx="0" cy="0"/>
        </a:xfrm>
      </p:grpSpPr>
      <p:sp>
        <p:nvSpPr>
          <p:cNvPr id="13" name="Title 1">
            <a:extLst>
              <a:ext uri="{FF2B5EF4-FFF2-40B4-BE49-F238E27FC236}">
                <a16:creationId xmlns:a16="http://schemas.microsoft.com/office/drawing/2014/main" id="{A6E1C18E-8971-4A28-B3BF-ED9737DCC418}"/>
              </a:ext>
            </a:extLst>
          </p:cNvPr>
          <p:cNvSpPr txBox="1">
            <a:spLocks/>
          </p:cNvSpPr>
          <p:nvPr/>
        </p:nvSpPr>
        <p:spPr>
          <a:xfrm>
            <a:off x="523372" y="891117"/>
            <a:ext cx="8097255" cy="3361266"/>
          </a:xfrm>
          <a:prstGeom prst="rect">
            <a:avLst/>
          </a:prstGeom>
        </p:spPr>
        <p:txBody>
          <a:bodyPr anchor="ctr"/>
          <a:lstStyle>
            <a:lvl1pPr algn="l" defTabSz="914400" rtl="0" eaLnBrk="1" latinLnBrk="0" hangingPunct="1">
              <a:lnSpc>
                <a:spcPct val="90000"/>
              </a:lnSpc>
              <a:spcBef>
                <a:spcPct val="0"/>
              </a:spcBef>
              <a:buNone/>
              <a:defRPr sz="4400" b="1" kern="1200">
                <a:solidFill>
                  <a:schemeClr val="tx1"/>
                </a:solidFill>
                <a:latin typeface="+mn-lt"/>
                <a:ea typeface="+mj-ea"/>
                <a:cs typeface="+mj-cs"/>
              </a:defRPr>
            </a:lvl1pPr>
          </a:lstStyle>
          <a:p>
            <a:pPr marL="0" marR="0" lvl="0" indent="0" algn="ctr" defTabSz="914400" rtl="0" eaLnBrk="1" fontAlgn="auto" latinLnBrk="0" hangingPunct="1">
              <a:lnSpc>
                <a:spcPct val="90000"/>
              </a:lnSpc>
              <a:spcBef>
                <a:spcPct val="0"/>
              </a:spcBef>
              <a:spcAft>
                <a:spcPts val="0"/>
              </a:spcAft>
              <a:buClr>
                <a:srgbClr val="000000"/>
              </a:buClr>
              <a:buSzTx/>
              <a:buFont typeface="Arial"/>
              <a:buNone/>
              <a:tabLst/>
              <a:defRPr/>
            </a:pPr>
            <a:r>
              <a:rPr kumimoji="0" lang="en-US" sz="4400" b="1" i="0" u="none" strike="noStrike" kern="1200" cap="none" spc="0" normalizeH="0" baseline="0" noProof="0" dirty="0">
                <a:ln>
                  <a:noFill/>
                </a:ln>
                <a:solidFill>
                  <a:srgbClr val="FFFFFF"/>
                </a:solidFill>
                <a:effectLst/>
                <a:uLnTx/>
                <a:uFillTx/>
                <a:latin typeface="Calibri" panose="020F0502020204030204" pitchFamily="34" charset="0"/>
                <a:ea typeface="+mj-ea"/>
                <a:cs typeface="Calibri" panose="020F0502020204030204" pitchFamily="34" charset="0"/>
                <a:sym typeface="Arial"/>
              </a:rPr>
              <a:t>Payment options</a:t>
            </a:r>
          </a:p>
        </p:txBody>
      </p:sp>
    </p:spTree>
    <p:custDataLst>
      <p:tags r:id="rId1"/>
    </p:custDataLst>
    <p:extLst>
      <p:ext uri="{BB962C8B-B14F-4D97-AF65-F5344CB8AC3E}">
        <p14:creationId xmlns:p14="http://schemas.microsoft.com/office/powerpoint/2010/main" val="19501668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3">
                                            <p:txEl>
                                              <p:pRg st="0" end="0"/>
                                            </p:txEl>
                                          </p:spTgt>
                                        </p:tgtEl>
                                        <p:attrNameLst>
                                          <p:attrName>style.visibility</p:attrName>
                                        </p:attrNameLst>
                                      </p:cBhvr>
                                      <p:to>
                                        <p:strVal val="visible"/>
                                      </p:to>
                                    </p:set>
                                    <p:animEffect transition="in" filter="fade">
                                      <p:cBhvr>
                                        <p:cTn id="7" dur="500"/>
                                        <p:tgtEl>
                                          <p:spTgt spid="1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82BF2AD3-F80B-4C2C-970D-40F6B0B6124B}"/>
              </a:ext>
            </a:extLst>
          </p:cNvPr>
          <p:cNvGrpSpPr/>
          <p:nvPr/>
        </p:nvGrpSpPr>
        <p:grpSpPr>
          <a:xfrm>
            <a:off x="533838" y="2285315"/>
            <a:ext cx="8076324" cy="2577630"/>
            <a:chOff x="533838" y="2285315"/>
            <a:chExt cx="8076324" cy="2577630"/>
          </a:xfrm>
        </p:grpSpPr>
        <p:sp>
          <p:nvSpPr>
            <p:cNvPr id="10" name="Rectangle 9">
              <a:extLst>
                <a:ext uri="{FF2B5EF4-FFF2-40B4-BE49-F238E27FC236}">
                  <a16:creationId xmlns:a16="http://schemas.microsoft.com/office/drawing/2014/main" id="{D650128C-FCA2-4AE9-B25B-8EC8F2C4118A}"/>
                </a:ext>
              </a:extLst>
            </p:cNvPr>
            <p:cNvSpPr/>
            <p:nvPr/>
          </p:nvSpPr>
          <p:spPr>
            <a:xfrm>
              <a:off x="533838" y="2362318"/>
              <a:ext cx="8076324" cy="2500627"/>
            </a:xfrm>
            <a:prstGeom prst="rect">
              <a:avLst/>
            </a:prstGeom>
            <a:solidFill>
              <a:srgbClr val="F4F5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dirty="0">
                <a:ln>
                  <a:noFill/>
                </a:ln>
                <a:solidFill>
                  <a:srgbClr val="FFFFFF"/>
                </a:solidFill>
                <a:effectLst/>
                <a:uLnTx/>
                <a:uFillTx/>
                <a:latin typeface="Arial"/>
                <a:ea typeface="+mn-ea"/>
                <a:cs typeface="+mn-cs"/>
                <a:sym typeface="Arial"/>
              </a:endParaRPr>
            </a:p>
          </p:txBody>
        </p:sp>
        <p:sp>
          <p:nvSpPr>
            <p:cNvPr id="14" name="Rectangle 13">
              <a:extLst>
                <a:ext uri="{FF2B5EF4-FFF2-40B4-BE49-F238E27FC236}">
                  <a16:creationId xmlns:a16="http://schemas.microsoft.com/office/drawing/2014/main" id="{EBFA166C-3F37-4158-8447-55D705CF8B50}"/>
                </a:ext>
              </a:extLst>
            </p:cNvPr>
            <p:cNvSpPr/>
            <p:nvPr/>
          </p:nvSpPr>
          <p:spPr>
            <a:xfrm>
              <a:off x="3892370" y="2285315"/>
              <a:ext cx="1359257" cy="145722"/>
            </a:xfrm>
            <a:prstGeom prst="rect">
              <a:avLst/>
            </a:prstGeom>
            <a:solidFill>
              <a:srgbClr val="77990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dirty="0">
                <a:ln>
                  <a:noFill/>
                </a:ln>
                <a:solidFill>
                  <a:srgbClr val="FFFFFF"/>
                </a:solidFill>
                <a:effectLst/>
                <a:uLnTx/>
                <a:uFillTx/>
                <a:latin typeface="Arial"/>
                <a:ea typeface="+mn-ea"/>
                <a:cs typeface="+mn-cs"/>
                <a:sym typeface="Arial"/>
              </a:endParaRPr>
            </a:p>
          </p:txBody>
        </p:sp>
      </p:grpSp>
      <p:sp>
        <p:nvSpPr>
          <p:cNvPr id="2" name="Oval 1">
            <a:extLst>
              <a:ext uri="{FF2B5EF4-FFF2-40B4-BE49-F238E27FC236}">
                <a16:creationId xmlns:a16="http://schemas.microsoft.com/office/drawing/2014/main" id="{117BB7F6-7F7B-4AE6-8877-8AD6B1B19C0D}"/>
              </a:ext>
            </a:extLst>
          </p:cNvPr>
          <p:cNvSpPr/>
          <p:nvPr/>
        </p:nvSpPr>
        <p:spPr>
          <a:xfrm>
            <a:off x="3080083" y="-1584381"/>
            <a:ext cx="2983832" cy="2983832"/>
          </a:xfrm>
          <a:prstGeom prst="ellipse">
            <a:avLst/>
          </a:prstGeom>
          <a:solidFill>
            <a:srgbClr val="206EA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dirty="0">
              <a:ln>
                <a:noFill/>
              </a:ln>
              <a:solidFill>
                <a:srgbClr val="FFFFFF"/>
              </a:solidFill>
              <a:effectLst/>
              <a:uLnTx/>
              <a:uFillTx/>
              <a:latin typeface="Arial"/>
              <a:ea typeface="+mn-ea"/>
              <a:cs typeface="+mn-cs"/>
              <a:sym typeface="Arial"/>
            </a:endParaRPr>
          </a:p>
        </p:txBody>
      </p:sp>
      <p:sp>
        <p:nvSpPr>
          <p:cNvPr id="8" name="Title 1">
            <a:extLst>
              <a:ext uri="{FF2B5EF4-FFF2-40B4-BE49-F238E27FC236}">
                <a16:creationId xmlns:a16="http://schemas.microsoft.com/office/drawing/2014/main" id="{149DF88B-EAA7-484F-A9E7-56963BA2FF53}"/>
              </a:ext>
            </a:extLst>
          </p:cNvPr>
          <p:cNvSpPr txBox="1">
            <a:spLocks/>
          </p:cNvSpPr>
          <p:nvPr/>
        </p:nvSpPr>
        <p:spPr>
          <a:xfrm>
            <a:off x="495298" y="1399451"/>
            <a:ext cx="8153402" cy="859478"/>
          </a:xfrm>
          <a:prstGeom prst="rect">
            <a:avLst/>
          </a:prstGeom>
        </p:spPr>
        <p:txBody>
          <a:bodyPr anchor="ctr"/>
          <a:lstStyle>
            <a:lvl1pPr algn="l" defTabSz="914400" rtl="0" eaLnBrk="1" latinLnBrk="0" hangingPunct="1">
              <a:lnSpc>
                <a:spcPct val="90000"/>
              </a:lnSpc>
              <a:spcBef>
                <a:spcPct val="0"/>
              </a:spcBef>
              <a:buNone/>
              <a:defRPr sz="4400" b="1" kern="1200">
                <a:solidFill>
                  <a:schemeClr val="tx1"/>
                </a:solidFill>
                <a:latin typeface="+mn-lt"/>
                <a:ea typeface="+mj-ea"/>
                <a:cs typeface="+mj-cs"/>
              </a:defRPr>
            </a:lvl1pPr>
          </a:lstStyle>
          <a:p>
            <a:pPr marL="0" marR="0" lvl="0" indent="0" algn="ctr" defTabSz="914400" rtl="0" eaLnBrk="1" fontAlgn="auto" latinLnBrk="0" hangingPunct="1">
              <a:lnSpc>
                <a:spcPct val="90000"/>
              </a:lnSpc>
              <a:spcBef>
                <a:spcPct val="0"/>
              </a:spcBef>
              <a:spcAft>
                <a:spcPts val="0"/>
              </a:spcAft>
              <a:buClr>
                <a:srgbClr val="000000"/>
              </a:buClr>
              <a:buSzTx/>
              <a:buFont typeface="Arial"/>
              <a:buNone/>
              <a:tabLst/>
              <a:defRPr/>
            </a:pPr>
            <a:r>
              <a:rPr kumimoji="0" lang="en-US" sz="3200" b="1" i="0" u="none" strike="noStrike" kern="1200" cap="none" spc="0" normalizeH="0" baseline="0" noProof="0" dirty="0">
                <a:ln>
                  <a:noFill/>
                </a:ln>
                <a:solidFill>
                  <a:srgbClr val="000000"/>
                </a:solidFill>
                <a:effectLst/>
                <a:uLnTx/>
                <a:uFillTx/>
                <a:latin typeface="Calibri" panose="020F0502020204030204" pitchFamily="34" charset="0"/>
                <a:ea typeface="+mj-ea"/>
                <a:cs typeface="Calibri" panose="020F0502020204030204" pitchFamily="34" charset="0"/>
                <a:sym typeface="Arial"/>
              </a:rPr>
              <a:t>Prepayment option 1</a:t>
            </a:r>
          </a:p>
        </p:txBody>
      </p:sp>
      <p:pic>
        <p:nvPicPr>
          <p:cNvPr id="13" name="Graphic 12" descr="Register outline">
            <a:extLst>
              <a:ext uri="{FF2B5EF4-FFF2-40B4-BE49-F238E27FC236}">
                <a16:creationId xmlns:a16="http://schemas.microsoft.com/office/drawing/2014/main" id="{33BD1B45-0EDE-431A-9C1E-7B7C2125AF3D}"/>
              </a:ext>
            </a:extLst>
          </p:cNvPr>
          <p:cNvPicPr>
            <a:picLocks noChangeAspect="1"/>
          </p:cNvPicPr>
          <p:nvPr/>
        </p:nvPicPr>
        <p:blipFill>
          <a:blip r:embed="rId4">
            <a:extLst>
              <a:ext uri="{96DAC541-7B7A-43D3-8B79-37D633B846F1}">
                <asvg:svgBlip xmlns:asvg="http://schemas.microsoft.com/office/drawing/2016/SVG/main" r:embed="rId5"/>
              </a:ext>
            </a:extLst>
          </a:blip>
          <a:srcRect/>
          <a:stretch/>
        </p:blipFill>
        <p:spPr>
          <a:xfrm>
            <a:off x="4090737" y="70296"/>
            <a:ext cx="962526" cy="962526"/>
          </a:xfrm>
          <a:prstGeom prst="rect">
            <a:avLst/>
          </a:prstGeom>
        </p:spPr>
      </p:pic>
      <p:sp>
        <p:nvSpPr>
          <p:cNvPr id="11" name="Title 1">
            <a:extLst>
              <a:ext uri="{FF2B5EF4-FFF2-40B4-BE49-F238E27FC236}">
                <a16:creationId xmlns:a16="http://schemas.microsoft.com/office/drawing/2014/main" id="{6B55507D-B006-422C-9EBC-1B58569B0A2A}"/>
              </a:ext>
            </a:extLst>
          </p:cNvPr>
          <p:cNvSpPr txBox="1">
            <a:spLocks/>
          </p:cNvSpPr>
          <p:nvPr/>
        </p:nvSpPr>
        <p:spPr>
          <a:xfrm>
            <a:off x="771952" y="2582414"/>
            <a:ext cx="5746173" cy="554841"/>
          </a:xfrm>
          <a:prstGeom prst="rect">
            <a:avLst/>
          </a:prstGeom>
        </p:spPr>
        <p:txBody>
          <a:bodyPr anchor="ctr"/>
          <a:lstStyle>
            <a:lvl1pPr algn="l" defTabSz="914400" rtl="0" eaLnBrk="1" latinLnBrk="0" hangingPunct="1">
              <a:lnSpc>
                <a:spcPct val="90000"/>
              </a:lnSpc>
              <a:spcBef>
                <a:spcPct val="0"/>
              </a:spcBef>
              <a:buNone/>
              <a:defRPr sz="4400" b="1" kern="1200">
                <a:solidFill>
                  <a:schemeClr val="tx1"/>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
                <a:srgbClr val="000000"/>
              </a:buClr>
              <a:buSzTx/>
              <a:buFont typeface="Arial"/>
              <a:buNone/>
              <a:tabLst/>
              <a:defRPr/>
            </a:pPr>
            <a:r>
              <a:rPr kumimoji="0" lang="en-US" sz="2000" b="1" i="0" u="none" strike="noStrike" kern="1200" cap="none" spc="0" normalizeH="0" baseline="0" noProof="0" dirty="0">
                <a:ln>
                  <a:noFill/>
                </a:ln>
                <a:solidFill>
                  <a:srgbClr val="000000"/>
                </a:solidFill>
                <a:effectLst/>
                <a:uLnTx/>
                <a:uFillTx/>
                <a:latin typeface="Calibri" panose="020F0502020204030204" pitchFamily="34" charset="0"/>
                <a:ea typeface="+mj-ea"/>
                <a:cs typeface="Calibri" panose="020F0502020204030204" pitchFamily="34" charset="0"/>
                <a:sym typeface="Arial"/>
              </a:rPr>
              <a:t>Pay in full before the assessment is levied</a:t>
            </a:r>
          </a:p>
        </p:txBody>
      </p:sp>
      <p:sp>
        <p:nvSpPr>
          <p:cNvPr id="15" name="TextBox 14">
            <a:extLst>
              <a:ext uri="{FF2B5EF4-FFF2-40B4-BE49-F238E27FC236}">
                <a16:creationId xmlns:a16="http://schemas.microsoft.com/office/drawing/2014/main" id="{3B36BD54-4DA3-4678-A5AF-CEBFD1078E5D}"/>
              </a:ext>
            </a:extLst>
          </p:cNvPr>
          <p:cNvSpPr txBox="1"/>
          <p:nvPr/>
        </p:nvSpPr>
        <p:spPr>
          <a:xfrm>
            <a:off x="813948" y="3115154"/>
            <a:ext cx="7834752" cy="1969770"/>
          </a:xfrm>
          <a:prstGeom prst="rect">
            <a:avLst/>
          </a:prstGeom>
          <a:noFill/>
        </p:spPr>
        <p:txBody>
          <a:bodyPr wrap="square">
            <a:spAutoFit/>
          </a:bodyPr>
          <a:lstStyle/>
          <a:p>
            <a:pPr marL="342900" marR="0" lvl="0" indent="-342900"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Char char="•"/>
              <a:tabLst/>
              <a:defRPr/>
            </a:pPr>
            <a:r>
              <a:rPr kumimoji="0" lang="en-US" sz="18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sym typeface="Arial"/>
              </a:rPr>
              <a:t>Eliminates any interest payments</a:t>
            </a:r>
          </a:p>
          <a:p>
            <a:pPr marL="342900" marR="0" lvl="0" indent="-342900"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Char char="•"/>
              <a:tabLst/>
              <a:defRPr/>
            </a:pPr>
            <a:r>
              <a:rPr kumimoji="0" lang="en-US" sz="18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sym typeface="Arial"/>
              </a:rPr>
              <a:t>Payment must be in full – no partial payments accepted</a:t>
            </a:r>
          </a:p>
          <a:p>
            <a:pPr marL="342900" marR="0" lvl="0" indent="-342900"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Char char="•"/>
              <a:tabLst/>
              <a:defRPr/>
            </a:pPr>
            <a:r>
              <a:rPr kumimoji="0" lang="en-US" sz="18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sym typeface="Arial"/>
              </a:rPr>
              <a:t>Must request a prepay invoice</a:t>
            </a: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8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sym typeface="Arial"/>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6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sym typeface="Arial"/>
              </a:rPr>
              <a:t>To request a prepay invoice: email </a:t>
            </a:r>
            <a:r>
              <a:rPr kumimoji="0" lang="en-US" sz="16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sym typeface="Arial"/>
                <a:hlinkClick r:id="rId6"/>
              </a:rPr>
              <a:t>pwspecialassessments@minneapolismn.gov</a:t>
            </a:r>
            <a:r>
              <a:rPr kumimoji="0" lang="en-US" sz="16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sym typeface="Arial"/>
              </a:rPr>
              <a:t> or </a:t>
            </a:r>
            <a:br>
              <a:rPr kumimoji="0" lang="en-US" sz="16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sym typeface="Arial"/>
              </a:rPr>
            </a:br>
            <a:r>
              <a:rPr kumimoji="0" lang="en-US" sz="16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sym typeface="Arial"/>
              </a:rPr>
              <a:t>call 612-673-2401 and leave a message</a:t>
            </a: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8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sym typeface="Arial"/>
            </a:endParaRPr>
          </a:p>
        </p:txBody>
      </p:sp>
    </p:spTree>
    <p:custDataLst>
      <p:tags r:id="rId1"/>
    </p:custDataLst>
    <p:extLst>
      <p:ext uri="{BB962C8B-B14F-4D97-AF65-F5344CB8AC3E}">
        <p14:creationId xmlns:p14="http://schemas.microsoft.com/office/powerpoint/2010/main" val="34570506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fade">
                                      <p:cBhvr>
                                        <p:cTn id="11" dur="500"/>
                                        <p:tgtEl>
                                          <p:spTgt spid="11"/>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15">
                                            <p:txEl>
                                              <p:pRg st="0" end="0"/>
                                            </p:txEl>
                                          </p:spTgt>
                                        </p:tgtEl>
                                        <p:attrNameLst>
                                          <p:attrName>style.visibility</p:attrName>
                                        </p:attrNameLst>
                                      </p:cBhvr>
                                      <p:to>
                                        <p:strVal val="visible"/>
                                      </p:to>
                                    </p:set>
                                    <p:animEffect transition="in" filter="fade">
                                      <p:cBhvr>
                                        <p:cTn id="16" dur="500"/>
                                        <p:tgtEl>
                                          <p:spTgt spid="15">
                                            <p:txEl>
                                              <p:pRg st="0" end="0"/>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15">
                                            <p:txEl>
                                              <p:pRg st="1" end="1"/>
                                            </p:txEl>
                                          </p:spTgt>
                                        </p:tgtEl>
                                        <p:attrNameLst>
                                          <p:attrName>style.visibility</p:attrName>
                                        </p:attrNameLst>
                                      </p:cBhvr>
                                      <p:to>
                                        <p:strVal val="visible"/>
                                      </p:to>
                                    </p:set>
                                    <p:animEffect transition="in" filter="fade">
                                      <p:cBhvr>
                                        <p:cTn id="21" dur="500"/>
                                        <p:tgtEl>
                                          <p:spTgt spid="15">
                                            <p:txEl>
                                              <p:pRg st="1" end="1"/>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15">
                                            <p:txEl>
                                              <p:pRg st="2" end="2"/>
                                            </p:txEl>
                                          </p:spTgt>
                                        </p:tgtEl>
                                        <p:attrNameLst>
                                          <p:attrName>style.visibility</p:attrName>
                                        </p:attrNameLst>
                                      </p:cBhvr>
                                      <p:to>
                                        <p:strVal val="visible"/>
                                      </p:to>
                                    </p:set>
                                    <p:animEffect transition="in" filter="fade">
                                      <p:cBhvr>
                                        <p:cTn id="26" dur="500"/>
                                        <p:tgtEl>
                                          <p:spTgt spid="15">
                                            <p:txEl>
                                              <p:pRg st="2" end="2"/>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15">
                                            <p:txEl>
                                              <p:pRg st="4" end="4"/>
                                            </p:txEl>
                                          </p:spTgt>
                                        </p:tgtEl>
                                        <p:attrNameLst>
                                          <p:attrName>style.visibility</p:attrName>
                                        </p:attrNameLst>
                                      </p:cBhvr>
                                      <p:to>
                                        <p:strVal val="visible"/>
                                      </p:to>
                                    </p:set>
                                    <p:animEffect transition="in" filter="fade">
                                      <p:cBhvr>
                                        <p:cTn id="31" dur="500"/>
                                        <p:tgtEl>
                                          <p:spTgt spid="1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1"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5E8ABE38-7DA8-4195-B0B9-FD825BF5BB8A}"/>
              </a:ext>
            </a:extLst>
          </p:cNvPr>
          <p:cNvGrpSpPr/>
          <p:nvPr/>
        </p:nvGrpSpPr>
        <p:grpSpPr>
          <a:xfrm>
            <a:off x="533838" y="2278418"/>
            <a:ext cx="8076324" cy="1872402"/>
            <a:chOff x="533838" y="2316025"/>
            <a:chExt cx="8076324" cy="1872402"/>
          </a:xfrm>
        </p:grpSpPr>
        <p:sp>
          <p:nvSpPr>
            <p:cNvPr id="10" name="Rectangle 9">
              <a:extLst>
                <a:ext uri="{FF2B5EF4-FFF2-40B4-BE49-F238E27FC236}">
                  <a16:creationId xmlns:a16="http://schemas.microsoft.com/office/drawing/2014/main" id="{D650128C-FCA2-4AE9-B25B-8EC8F2C4118A}"/>
                </a:ext>
              </a:extLst>
            </p:cNvPr>
            <p:cNvSpPr/>
            <p:nvPr/>
          </p:nvSpPr>
          <p:spPr>
            <a:xfrm>
              <a:off x="533838" y="2388886"/>
              <a:ext cx="8076324" cy="1799541"/>
            </a:xfrm>
            <a:prstGeom prst="rect">
              <a:avLst/>
            </a:prstGeom>
            <a:solidFill>
              <a:srgbClr val="F4F5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a:extLst>
                <a:ext uri="{FF2B5EF4-FFF2-40B4-BE49-F238E27FC236}">
                  <a16:creationId xmlns:a16="http://schemas.microsoft.com/office/drawing/2014/main" id="{EBFA166C-3F37-4158-8447-55D705CF8B50}"/>
                </a:ext>
              </a:extLst>
            </p:cNvPr>
            <p:cNvSpPr/>
            <p:nvPr/>
          </p:nvSpPr>
          <p:spPr>
            <a:xfrm>
              <a:off x="3892370" y="2316025"/>
              <a:ext cx="1359257" cy="145722"/>
            </a:xfrm>
            <a:prstGeom prst="rect">
              <a:avLst/>
            </a:prstGeom>
            <a:solidFill>
              <a:srgbClr val="77990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 name="Oval 1">
            <a:extLst>
              <a:ext uri="{FF2B5EF4-FFF2-40B4-BE49-F238E27FC236}">
                <a16:creationId xmlns:a16="http://schemas.microsoft.com/office/drawing/2014/main" id="{117BB7F6-7F7B-4AE6-8877-8AD6B1B19C0D}"/>
              </a:ext>
            </a:extLst>
          </p:cNvPr>
          <p:cNvSpPr/>
          <p:nvPr/>
        </p:nvSpPr>
        <p:spPr>
          <a:xfrm>
            <a:off x="3080083" y="-1584381"/>
            <a:ext cx="2983832" cy="2983832"/>
          </a:xfrm>
          <a:prstGeom prst="ellipse">
            <a:avLst/>
          </a:prstGeom>
          <a:solidFill>
            <a:srgbClr val="206EA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itle 1">
            <a:extLst>
              <a:ext uri="{FF2B5EF4-FFF2-40B4-BE49-F238E27FC236}">
                <a16:creationId xmlns:a16="http://schemas.microsoft.com/office/drawing/2014/main" id="{149DF88B-EAA7-484F-A9E7-56963BA2FF53}"/>
              </a:ext>
            </a:extLst>
          </p:cNvPr>
          <p:cNvSpPr txBox="1">
            <a:spLocks/>
          </p:cNvSpPr>
          <p:nvPr/>
        </p:nvSpPr>
        <p:spPr>
          <a:xfrm>
            <a:off x="495298" y="1399451"/>
            <a:ext cx="8153402" cy="859478"/>
          </a:xfrm>
          <a:prstGeom prst="rect">
            <a:avLst/>
          </a:prstGeom>
        </p:spPr>
        <p:txBody>
          <a:bodyPr anchor="ctr"/>
          <a:lstStyle>
            <a:lvl1pPr algn="l" defTabSz="914400" rtl="0" eaLnBrk="1" latinLnBrk="0" hangingPunct="1">
              <a:lnSpc>
                <a:spcPct val="90000"/>
              </a:lnSpc>
              <a:spcBef>
                <a:spcPct val="0"/>
              </a:spcBef>
              <a:buNone/>
              <a:defRPr sz="4400" b="1" kern="1200">
                <a:solidFill>
                  <a:schemeClr val="tx1"/>
                </a:solidFill>
                <a:latin typeface="+mn-lt"/>
                <a:ea typeface="+mj-ea"/>
                <a:cs typeface="+mj-cs"/>
              </a:defRPr>
            </a:lvl1pPr>
          </a:lstStyle>
          <a:p>
            <a:pPr algn="ctr"/>
            <a:r>
              <a:rPr lang="en-US" sz="3200" dirty="0">
                <a:solidFill>
                  <a:srgbClr val="000000"/>
                </a:solidFill>
                <a:latin typeface="Calibri" panose="020F0502020204030204" pitchFamily="34" charset="0"/>
                <a:cs typeface="Calibri" panose="020F0502020204030204" pitchFamily="34" charset="0"/>
              </a:rPr>
              <a:t>Prepayment option 2</a:t>
            </a:r>
          </a:p>
        </p:txBody>
      </p:sp>
      <p:pic>
        <p:nvPicPr>
          <p:cNvPr id="13" name="Graphic 12" descr="Register outline">
            <a:extLst>
              <a:ext uri="{FF2B5EF4-FFF2-40B4-BE49-F238E27FC236}">
                <a16:creationId xmlns:a16="http://schemas.microsoft.com/office/drawing/2014/main" id="{33BD1B45-0EDE-431A-9C1E-7B7C2125AF3D}"/>
              </a:ext>
            </a:extLst>
          </p:cNvPr>
          <p:cNvPicPr>
            <a:picLocks noChangeAspect="1"/>
          </p:cNvPicPr>
          <p:nvPr/>
        </p:nvPicPr>
        <p:blipFill>
          <a:blip r:embed="rId4">
            <a:extLst>
              <a:ext uri="{96DAC541-7B7A-43D3-8B79-37D633B846F1}">
                <asvg:svgBlip xmlns:asvg="http://schemas.microsoft.com/office/drawing/2016/SVG/main" r:embed="rId5"/>
              </a:ext>
            </a:extLst>
          </a:blip>
          <a:srcRect/>
          <a:stretch/>
        </p:blipFill>
        <p:spPr>
          <a:xfrm>
            <a:off x="4090737" y="70296"/>
            <a:ext cx="962526" cy="962526"/>
          </a:xfrm>
          <a:prstGeom prst="rect">
            <a:avLst/>
          </a:prstGeom>
        </p:spPr>
      </p:pic>
      <p:sp>
        <p:nvSpPr>
          <p:cNvPr id="11" name="Title 1">
            <a:extLst>
              <a:ext uri="{FF2B5EF4-FFF2-40B4-BE49-F238E27FC236}">
                <a16:creationId xmlns:a16="http://schemas.microsoft.com/office/drawing/2014/main" id="{6B55507D-B006-422C-9EBC-1B58569B0A2A}"/>
              </a:ext>
            </a:extLst>
          </p:cNvPr>
          <p:cNvSpPr txBox="1">
            <a:spLocks/>
          </p:cNvSpPr>
          <p:nvPr/>
        </p:nvSpPr>
        <p:spPr>
          <a:xfrm>
            <a:off x="771952" y="2641753"/>
            <a:ext cx="7558100" cy="554841"/>
          </a:xfrm>
          <a:prstGeom prst="rect">
            <a:avLst/>
          </a:prstGeom>
        </p:spPr>
        <p:txBody>
          <a:bodyPr anchor="ctr"/>
          <a:lstStyle>
            <a:lvl1pPr algn="l" defTabSz="914400" rtl="0" eaLnBrk="1" latinLnBrk="0" hangingPunct="1">
              <a:lnSpc>
                <a:spcPct val="90000"/>
              </a:lnSpc>
              <a:spcBef>
                <a:spcPct val="0"/>
              </a:spcBef>
              <a:buNone/>
              <a:defRPr sz="4400" b="1" kern="1200">
                <a:solidFill>
                  <a:schemeClr val="tx1"/>
                </a:solidFill>
                <a:latin typeface="+mn-lt"/>
                <a:ea typeface="+mj-ea"/>
                <a:cs typeface="+mj-cs"/>
              </a:defRPr>
            </a:lvl1pPr>
          </a:lstStyle>
          <a:p>
            <a:r>
              <a:rPr lang="en-US" sz="2000" dirty="0">
                <a:solidFill>
                  <a:srgbClr val="000000"/>
                </a:solidFill>
                <a:latin typeface="Calibri" panose="020F0502020204030204" pitchFamily="34" charset="0"/>
                <a:cs typeface="Calibri" panose="020F0502020204030204" pitchFamily="34" charset="0"/>
              </a:rPr>
              <a:t>Pay off the remaining balance </a:t>
            </a:r>
            <a:r>
              <a:rPr lang="en-US" sz="2000" b="0" dirty="0">
                <a:solidFill>
                  <a:srgbClr val="000000"/>
                </a:solidFill>
                <a:latin typeface="Calibri" panose="020F0502020204030204" pitchFamily="34" charset="0"/>
                <a:cs typeface="Calibri" panose="020F0502020204030204" pitchFamily="34" charset="0"/>
              </a:rPr>
              <a:t>(at any time during the assessment)</a:t>
            </a:r>
          </a:p>
        </p:txBody>
      </p:sp>
      <p:sp>
        <p:nvSpPr>
          <p:cNvPr id="15" name="TextBox 14">
            <a:extLst>
              <a:ext uri="{FF2B5EF4-FFF2-40B4-BE49-F238E27FC236}">
                <a16:creationId xmlns:a16="http://schemas.microsoft.com/office/drawing/2014/main" id="{3B36BD54-4DA3-4678-A5AF-CEBFD1078E5D}"/>
              </a:ext>
            </a:extLst>
          </p:cNvPr>
          <p:cNvSpPr txBox="1"/>
          <p:nvPr/>
        </p:nvSpPr>
        <p:spPr>
          <a:xfrm>
            <a:off x="813948" y="3174493"/>
            <a:ext cx="7449850" cy="707886"/>
          </a:xfrm>
          <a:prstGeom prst="rect">
            <a:avLst/>
          </a:prstGeom>
          <a:noFill/>
        </p:spPr>
        <p:txBody>
          <a:bodyPr wrap="square">
            <a:spAutoFit/>
          </a:bodyPr>
          <a:lstStyle/>
          <a:p>
            <a:pPr marL="342900" lvl="0" indent="-342900">
              <a:buFont typeface="Arial" panose="020B0604020202020204" pitchFamily="34" charset="0"/>
              <a:buChar char="•"/>
            </a:pPr>
            <a:r>
              <a:rPr lang="en-US" sz="2000" dirty="0">
                <a:latin typeface="Calibri" panose="020F0502020204030204" pitchFamily="34" charset="0"/>
                <a:cs typeface="Calibri" panose="020F0502020204030204" pitchFamily="34" charset="0"/>
              </a:rPr>
              <a:t>Eliminates future years’ interest</a:t>
            </a:r>
          </a:p>
          <a:p>
            <a:pPr marL="342900" lvl="0" indent="-342900">
              <a:buFont typeface="Arial" panose="020B0604020202020204" pitchFamily="34" charset="0"/>
              <a:buChar char="•"/>
            </a:pPr>
            <a:r>
              <a:rPr lang="en-US" sz="2000" dirty="0">
                <a:latin typeface="Calibri" panose="020F0502020204030204" pitchFamily="34" charset="0"/>
                <a:cs typeface="Calibri" panose="020F0502020204030204" pitchFamily="34" charset="0"/>
              </a:rPr>
              <a:t>Call the Special Assessment office to find out the payoff amount</a:t>
            </a:r>
          </a:p>
        </p:txBody>
      </p:sp>
    </p:spTree>
    <p:custDataLst>
      <p:tags r:id="rId1"/>
    </p:custDataLst>
    <p:extLst>
      <p:ext uri="{BB962C8B-B14F-4D97-AF65-F5344CB8AC3E}">
        <p14:creationId xmlns:p14="http://schemas.microsoft.com/office/powerpoint/2010/main" val="16287831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fade">
                                      <p:cBhvr>
                                        <p:cTn id="11" dur="500"/>
                                        <p:tgtEl>
                                          <p:spTgt spid="11"/>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15">
                                            <p:txEl>
                                              <p:pRg st="0" end="0"/>
                                            </p:txEl>
                                          </p:spTgt>
                                        </p:tgtEl>
                                        <p:attrNameLst>
                                          <p:attrName>style.visibility</p:attrName>
                                        </p:attrNameLst>
                                      </p:cBhvr>
                                      <p:to>
                                        <p:strVal val="visible"/>
                                      </p:to>
                                    </p:set>
                                    <p:animEffect transition="in" filter="fade">
                                      <p:cBhvr>
                                        <p:cTn id="16" dur="500"/>
                                        <p:tgtEl>
                                          <p:spTgt spid="15">
                                            <p:txEl>
                                              <p:pRg st="0" end="0"/>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15">
                                            <p:txEl>
                                              <p:pRg st="1" end="1"/>
                                            </p:txEl>
                                          </p:spTgt>
                                        </p:tgtEl>
                                        <p:attrNameLst>
                                          <p:attrName>style.visibility</p:attrName>
                                        </p:attrNameLst>
                                      </p:cBhvr>
                                      <p:to>
                                        <p:strVal val="visible"/>
                                      </p:to>
                                    </p:set>
                                    <p:animEffect transition="in" filter="fade">
                                      <p:cBhvr>
                                        <p:cTn id="21" dur="500"/>
                                        <p:tgtEl>
                                          <p:spTgt spid="1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1" grpId="0"/>
      <p:bldP spid="15"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67039D06-B67A-4FC3-AC84-E8853CAFC5E8}"/>
              </a:ext>
            </a:extLst>
          </p:cNvPr>
          <p:cNvGrpSpPr/>
          <p:nvPr/>
        </p:nvGrpSpPr>
        <p:grpSpPr>
          <a:xfrm>
            <a:off x="1" y="0"/>
            <a:ext cx="2550694" cy="5143500"/>
            <a:chOff x="1" y="0"/>
            <a:chExt cx="2550694" cy="5143500"/>
          </a:xfrm>
        </p:grpSpPr>
        <p:grpSp>
          <p:nvGrpSpPr>
            <p:cNvPr id="11" name="Group 10">
              <a:extLst>
                <a:ext uri="{FF2B5EF4-FFF2-40B4-BE49-F238E27FC236}">
                  <a16:creationId xmlns:a16="http://schemas.microsoft.com/office/drawing/2014/main" id="{82ED1726-244B-45ED-9993-49A17E59BEE8}"/>
                </a:ext>
              </a:extLst>
            </p:cNvPr>
            <p:cNvGrpSpPr/>
            <p:nvPr/>
          </p:nvGrpSpPr>
          <p:grpSpPr>
            <a:xfrm>
              <a:off x="1" y="0"/>
              <a:ext cx="2550694" cy="5143500"/>
              <a:chOff x="0" y="0"/>
              <a:chExt cx="3400926" cy="6858000"/>
            </a:xfrm>
          </p:grpSpPr>
          <p:sp>
            <p:nvSpPr>
              <p:cNvPr id="32" name="Rectangle 31">
                <a:extLst>
                  <a:ext uri="{FF2B5EF4-FFF2-40B4-BE49-F238E27FC236}">
                    <a16:creationId xmlns:a16="http://schemas.microsoft.com/office/drawing/2014/main" id="{C10B5BF8-7A3F-4731-B4E6-0FA789E70F18}"/>
                  </a:ext>
                </a:extLst>
              </p:cNvPr>
              <p:cNvSpPr/>
              <p:nvPr/>
            </p:nvSpPr>
            <p:spPr>
              <a:xfrm>
                <a:off x="0" y="0"/>
                <a:ext cx="3400926" cy="6858000"/>
              </a:xfrm>
              <a:prstGeom prst="rect">
                <a:avLst/>
              </a:prstGeom>
              <a:solidFill>
                <a:srgbClr val="206EA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dirty="0"/>
              </a:p>
            </p:txBody>
          </p:sp>
          <p:sp>
            <p:nvSpPr>
              <p:cNvPr id="40" name="Title 1">
                <a:extLst>
                  <a:ext uri="{FF2B5EF4-FFF2-40B4-BE49-F238E27FC236}">
                    <a16:creationId xmlns:a16="http://schemas.microsoft.com/office/drawing/2014/main" id="{4776434E-CA87-4B82-BEC9-A9A24E84E661}"/>
                  </a:ext>
                </a:extLst>
              </p:cNvPr>
              <p:cNvSpPr txBox="1">
                <a:spLocks/>
              </p:cNvSpPr>
              <p:nvPr/>
            </p:nvSpPr>
            <p:spPr>
              <a:xfrm>
                <a:off x="423989" y="762608"/>
                <a:ext cx="2538454" cy="4481688"/>
              </a:xfrm>
              <a:prstGeom prst="rect">
                <a:avLst/>
              </a:prstGeom>
            </p:spPr>
            <p:txBody>
              <a:bodyPr anchor="ctr"/>
              <a:lstStyle>
                <a:lvl1pPr algn="l" defTabSz="914400" rtl="0" eaLnBrk="1" latinLnBrk="0" hangingPunct="1">
                  <a:lnSpc>
                    <a:spcPct val="90000"/>
                  </a:lnSpc>
                  <a:spcBef>
                    <a:spcPct val="0"/>
                  </a:spcBef>
                  <a:buNone/>
                  <a:defRPr sz="4400" b="1" kern="1200">
                    <a:solidFill>
                      <a:schemeClr val="tx1"/>
                    </a:solidFill>
                    <a:latin typeface="+mn-lt"/>
                    <a:ea typeface="+mj-ea"/>
                    <a:cs typeface="+mj-cs"/>
                  </a:defRPr>
                </a:lvl1pPr>
              </a:lstStyle>
              <a:p>
                <a:pPr algn="ctr">
                  <a:lnSpc>
                    <a:spcPct val="80000"/>
                  </a:lnSpc>
                </a:pPr>
                <a:r>
                  <a:rPr lang="en-US" sz="2800" b="0" dirty="0">
                    <a:solidFill>
                      <a:schemeClr val="bg1"/>
                    </a:solidFill>
                    <a:latin typeface="Calibri" panose="020F0502020204030204" pitchFamily="34" charset="0"/>
                    <a:cs typeface="Calibri" panose="020F0502020204030204" pitchFamily="34" charset="0"/>
                  </a:rPr>
                  <a:t>Deferment option</a:t>
                </a:r>
              </a:p>
            </p:txBody>
          </p:sp>
        </p:grpSp>
        <p:pic>
          <p:nvPicPr>
            <p:cNvPr id="19" name="Graphic 18" descr="Stopwatch outline">
              <a:extLst>
                <a:ext uri="{FF2B5EF4-FFF2-40B4-BE49-F238E27FC236}">
                  <a16:creationId xmlns:a16="http://schemas.microsoft.com/office/drawing/2014/main" id="{7B2407B8-50BF-4CDD-AF0C-E46169B1F3D1}"/>
                </a:ext>
              </a:extLst>
            </p:cNvPr>
            <p:cNvPicPr>
              <a:picLocks noChangeAspect="1"/>
            </p:cNvPicPr>
            <p:nvPr/>
          </p:nvPicPr>
          <p:blipFill>
            <a:blip r:embed="rId4">
              <a:extLst>
                <a:ext uri="{96DAC541-7B7A-43D3-8B79-37D633B846F1}">
                  <asvg:svgBlip xmlns:asvg="http://schemas.microsoft.com/office/drawing/2016/SVG/main" r:embed="rId5"/>
                </a:ext>
              </a:extLst>
            </a:blip>
            <a:srcRect/>
            <a:stretch/>
          </p:blipFill>
          <p:spPr>
            <a:xfrm>
              <a:off x="903800" y="2776268"/>
              <a:ext cx="732226" cy="732226"/>
            </a:xfrm>
            <a:prstGeom prst="rect">
              <a:avLst/>
            </a:prstGeom>
          </p:spPr>
        </p:pic>
      </p:grpSp>
      <p:grpSp>
        <p:nvGrpSpPr>
          <p:cNvPr id="2" name="Group 1">
            <a:extLst>
              <a:ext uri="{FF2B5EF4-FFF2-40B4-BE49-F238E27FC236}">
                <a16:creationId xmlns:a16="http://schemas.microsoft.com/office/drawing/2014/main" id="{FA6665EA-11EB-4F65-8E05-3A199AB257E8}"/>
              </a:ext>
            </a:extLst>
          </p:cNvPr>
          <p:cNvGrpSpPr/>
          <p:nvPr/>
        </p:nvGrpSpPr>
        <p:grpSpPr>
          <a:xfrm>
            <a:off x="2868687" y="932302"/>
            <a:ext cx="5373069" cy="944817"/>
            <a:chOff x="2868687" y="932302"/>
            <a:chExt cx="5373069" cy="944817"/>
          </a:xfrm>
        </p:grpSpPr>
        <p:sp>
          <p:nvSpPr>
            <p:cNvPr id="10" name="Title 1">
              <a:extLst>
                <a:ext uri="{FF2B5EF4-FFF2-40B4-BE49-F238E27FC236}">
                  <a16:creationId xmlns:a16="http://schemas.microsoft.com/office/drawing/2014/main" id="{2CE71FE7-721A-4CD9-BCC5-0ACECFB690A9}"/>
                </a:ext>
              </a:extLst>
            </p:cNvPr>
            <p:cNvSpPr txBox="1">
              <a:spLocks/>
            </p:cNvSpPr>
            <p:nvPr/>
          </p:nvSpPr>
          <p:spPr>
            <a:xfrm>
              <a:off x="2868687" y="932302"/>
              <a:ext cx="5373069" cy="944817"/>
            </a:xfrm>
            <a:prstGeom prst="rect">
              <a:avLst/>
            </a:prstGeom>
          </p:spPr>
          <p:txBody>
            <a:bodyPr anchor="ctr"/>
            <a:lstStyle>
              <a:lvl1pPr algn="l" defTabSz="914400" rtl="0" eaLnBrk="1" latinLnBrk="0" hangingPunct="1">
                <a:lnSpc>
                  <a:spcPct val="90000"/>
                </a:lnSpc>
                <a:spcBef>
                  <a:spcPct val="0"/>
                </a:spcBef>
                <a:buNone/>
                <a:defRPr sz="4400" b="1" kern="1200">
                  <a:solidFill>
                    <a:schemeClr val="tx1"/>
                  </a:solidFill>
                  <a:latin typeface="+mn-lt"/>
                  <a:ea typeface="+mj-ea"/>
                  <a:cs typeface="+mj-cs"/>
                </a:defRPr>
              </a:lvl1pPr>
            </a:lstStyle>
            <a:p>
              <a:r>
                <a:rPr lang="en-US" sz="2400" dirty="0">
                  <a:solidFill>
                    <a:srgbClr val="000000"/>
                  </a:solidFill>
                  <a:latin typeface="Calibri" panose="020F0502020204030204" pitchFamily="34" charset="0"/>
                  <a:cs typeface="Calibri" panose="020F0502020204030204" pitchFamily="34" charset="0"/>
                </a:rPr>
                <a:t>Available to:</a:t>
              </a:r>
            </a:p>
          </p:txBody>
        </p:sp>
        <p:sp>
          <p:nvSpPr>
            <p:cNvPr id="12" name="Rectangle 11">
              <a:extLst>
                <a:ext uri="{FF2B5EF4-FFF2-40B4-BE49-F238E27FC236}">
                  <a16:creationId xmlns:a16="http://schemas.microsoft.com/office/drawing/2014/main" id="{265F1EA9-09B9-4792-964B-A411168F6A04}"/>
                </a:ext>
              </a:extLst>
            </p:cNvPr>
            <p:cNvSpPr/>
            <p:nvPr/>
          </p:nvSpPr>
          <p:spPr>
            <a:xfrm>
              <a:off x="2956983" y="932302"/>
              <a:ext cx="814918" cy="60030"/>
            </a:xfrm>
            <a:prstGeom prst="rect">
              <a:avLst/>
            </a:prstGeom>
            <a:solidFill>
              <a:srgbClr val="77990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3" name="TextBox 12">
            <a:extLst>
              <a:ext uri="{FF2B5EF4-FFF2-40B4-BE49-F238E27FC236}">
                <a16:creationId xmlns:a16="http://schemas.microsoft.com/office/drawing/2014/main" id="{5E88737F-0C6F-46BD-8363-B94217DB7076}"/>
              </a:ext>
            </a:extLst>
          </p:cNvPr>
          <p:cNvSpPr txBox="1"/>
          <p:nvPr/>
        </p:nvSpPr>
        <p:spPr>
          <a:xfrm>
            <a:off x="2956982" y="1786919"/>
            <a:ext cx="5602766" cy="2554545"/>
          </a:xfrm>
          <a:prstGeom prst="rect">
            <a:avLst/>
          </a:prstGeom>
          <a:noFill/>
        </p:spPr>
        <p:txBody>
          <a:bodyPr wrap="square">
            <a:spAutoFit/>
          </a:bodyPr>
          <a:lstStyle/>
          <a:p>
            <a:pPr marL="342900" lvl="0" indent="-342900">
              <a:buFont typeface="Arial" panose="020B0604020202020204" pitchFamily="34" charset="0"/>
              <a:buChar char="•"/>
            </a:pPr>
            <a:r>
              <a:rPr lang="en-US" sz="2000" dirty="0">
                <a:latin typeface="Calibri" panose="020F0502020204030204" pitchFamily="34" charset="0"/>
                <a:cs typeface="Calibri" panose="020F0502020204030204" pitchFamily="34" charset="0"/>
              </a:rPr>
              <a:t>Seniors 65 or older</a:t>
            </a:r>
          </a:p>
          <a:p>
            <a:pPr marL="342900" lvl="0" indent="-342900">
              <a:buFont typeface="Arial" panose="020B0604020202020204" pitchFamily="34" charset="0"/>
              <a:buChar char="•"/>
            </a:pPr>
            <a:r>
              <a:rPr lang="en-US" sz="2000" dirty="0">
                <a:latin typeface="Calibri" panose="020F0502020204030204" pitchFamily="34" charset="0"/>
                <a:cs typeface="Calibri" panose="020F0502020204030204" pitchFamily="34" charset="0"/>
              </a:rPr>
              <a:t>Individuals with permanent and total disability</a:t>
            </a:r>
          </a:p>
          <a:p>
            <a:pPr marL="342900" lvl="0" indent="-342900">
              <a:buFont typeface="Arial" panose="020B0604020202020204" pitchFamily="34" charset="0"/>
              <a:buChar char="•"/>
            </a:pPr>
            <a:r>
              <a:rPr lang="en-US" sz="2000" dirty="0">
                <a:latin typeface="Calibri" panose="020F0502020204030204" pitchFamily="34" charset="0"/>
                <a:cs typeface="Calibri" panose="020F0502020204030204" pitchFamily="34" charset="0"/>
              </a:rPr>
              <a:t>Military personnel ordered into active military service</a:t>
            </a:r>
          </a:p>
          <a:p>
            <a:pPr lvl="0"/>
            <a:r>
              <a:rPr lang="en-US" sz="2000" b="1" dirty="0">
                <a:latin typeface="Calibri" panose="020F0502020204030204" pitchFamily="34" charset="0"/>
                <a:cs typeface="Calibri" panose="020F0502020204030204" pitchFamily="34" charset="0"/>
              </a:rPr>
              <a:t>Other factors</a:t>
            </a:r>
          </a:p>
          <a:p>
            <a:pPr marL="342900" lvl="0" indent="-342900">
              <a:buFont typeface="Arial" panose="020B0604020202020204" pitchFamily="34" charset="0"/>
              <a:buChar char="•"/>
            </a:pPr>
            <a:r>
              <a:rPr lang="en-US" sz="2000" dirty="0">
                <a:latin typeface="Calibri" panose="020F0502020204030204" pitchFamily="34" charset="0"/>
                <a:cs typeface="Calibri" panose="020F0502020204030204" pitchFamily="34" charset="0"/>
              </a:rPr>
              <a:t>Property must be homesteaded</a:t>
            </a:r>
          </a:p>
          <a:p>
            <a:pPr marL="342900" lvl="0" indent="-342900">
              <a:buFont typeface="Arial" panose="020B0604020202020204" pitchFamily="34" charset="0"/>
              <a:buChar char="•"/>
            </a:pPr>
            <a:r>
              <a:rPr lang="en-US" sz="2000" dirty="0">
                <a:latin typeface="Calibri" panose="020F0502020204030204" pitchFamily="34" charset="0"/>
                <a:cs typeface="Calibri" panose="020F0502020204030204" pitchFamily="34" charset="0"/>
              </a:rPr>
              <a:t>Combined assessment must be </a:t>
            </a:r>
            <a:r>
              <a:rPr lang="en-US" sz="2000" b="1" dirty="0">
                <a:latin typeface="Calibri" panose="020F0502020204030204" pitchFamily="34" charset="0"/>
                <a:cs typeface="Calibri" panose="020F0502020204030204" pitchFamily="34" charset="0"/>
              </a:rPr>
              <a:t>$750 </a:t>
            </a:r>
            <a:r>
              <a:rPr lang="en-US" sz="2000" dirty="0">
                <a:latin typeface="Calibri" panose="020F0502020204030204" pitchFamily="34" charset="0"/>
                <a:cs typeface="Calibri" panose="020F0502020204030204" pitchFamily="34" charset="0"/>
              </a:rPr>
              <a:t>or more</a:t>
            </a:r>
          </a:p>
          <a:p>
            <a:pPr marL="342900" lvl="0" indent="-342900">
              <a:buFont typeface="Arial" panose="020B0604020202020204" pitchFamily="34" charset="0"/>
              <a:buChar char="•"/>
            </a:pPr>
            <a:r>
              <a:rPr lang="en-US" sz="2000" dirty="0">
                <a:latin typeface="Calibri" panose="020F0502020204030204" pitchFamily="34" charset="0"/>
                <a:cs typeface="Calibri" panose="020F0502020204030204" pitchFamily="34" charset="0"/>
              </a:rPr>
              <a:t>Does not reduce or remove the assessment</a:t>
            </a:r>
          </a:p>
        </p:txBody>
      </p:sp>
    </p:spTree>
    <p:custDataLst>
      <p:tags r:id="rId1"/>
    </p:custDataLst>
    <p:extLst>
      <p:ext uri="{BB962C8B-B14F-4D97-AF65-F5344CB8AC3E}">
        <p14:creationId xmlns:p14="http://schemas.microsoft.com/office/powerpoint/2010/main" val="14848975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25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3">
                                            <p:txEl>
                                              <p:pRg st="0" end="0"/>
                                            </p:txEl>
                                          </p:spTgt>
                                        </p:tgtEl>
                                        <p:attrNameLst>
                                          <p:attrName>style.visibility</p:attrName>
                                        </p:attrNameLst>
                                      </p:cBhvr>
                                      <p:to>
                                        <p:strVal val="visible"/>
                                      </p:to>
                                    </p:set>
                                    <p:animEffect transition="in" filter="fade">
                                      <p:cBhvr>
                                        <p:cTn id="12" dur="500"/>
                                        <p:tgtEl>
                                          <p:spTgt spid="1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3">
                                            <p:txEl>
                                              <p:pRg st="1" end="1"/>
                                            </p:txEl>
                                          </p:spTgt>
                                        </p:tgtEl>
                                        <p:attrNameLst>
                                          <p:attrName>style.visibility</p:attrName>
                                        </p:attrNameLst>
                                      </p:cBhvr>
                                      <p:to>
                                        <p:strVal val="visible"/>
                                      </p:to>
                                    </p:set>
                                    <p:animEffect transition="in" filter="fade">
                                      <p:cBhvr>
                                        <p:cTn id="17" dur="500"/>
                                        <p:tgtEl>
                                          <p:spTgt spid="1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3">
                                            <p:txEl>
                                              <p:pRg st="2" end="2"/>
                                            </p:txEl>
                                          </p:spTgt>
                                        </p:tgtEl>
                                        <p:attrNameLst>
                                          <p:attrName>style.visibility</p:attrName>
                                        </p:attrNameLst>
                                      </p:cBhvr>
                                      <p:to>
                                        <p:strVal val="visible"/>
                                      </p:to>
                                    </p:set>
                                    <p:animEffect transition="in" filter="fade">
                                      <p:cBhvr>
                                        <p:cTn id="22" dur="500"/>
                                        <p:tgtEl>
                                          <p:spTgt spid="1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3">
                                            <p:txEl>
                                              <p:pRg st="3" end="3"/>
                                            </p:txEl>
                                          </p:spTgt>
                                        </p:tgtEl>
                                        <p:attrNameLst>
                                          <p:attrName>style.visibility</p:attrName>
                                        </p:attrNameLst>
                                      </p:cBhvr>
                                      <p:to>
                                        <p:strVal val="visible"/>
                                      </p:to>
                                    </p:set>
                                    <p:animEffect transition="in" filter="fade">
                                      <p:cBhvr>
                                        <p:cTn id="27" dur="500"/>
                                        <p:tgtEl>
                                          <p:spTgt spid="13">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3">
                                            <p:txEl>
                                              <p:pRg st="4" end="4"/>
                                            </p:txEl>
                                          </p:spTgt>
                                        </p:tgtEl>
                                        <p:attrNameLst>
                                          <p:attrName>style.visibility</p:attrName>
                                        </p:attrNameLst>
                                      </p:cBhvr>
                                      <p:to>
                                        <p:strVal val="visible"/>
                                      </p:to>
                                    </p:set>
                                    <p:animEffect transition="in" filter="fade">
                                      <p:cBhvr>
                                        <p:cTn id="32" dur="500"/>
                                        <p:tgtEl>
                                          <p:spTgt spid="13">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13">
                                            <p:txEl>
                                              <p:pRg st="5" end="5"/>
                                            </p:txEl>
                                          </p:spTgt>
                                        </p:tgtEl>
                                        <p:attrNameLst>
                                          <p:attrName>style.visibility</p:attrName>
                                        </p:attrNameLst>
                                      </p:cBhvr>
                                      <p:to>
                                        <p:strVal val="visible"/>
                                      </p:to>
                                    </p:set>
                                    <p:animEffect transition="in" filter="fade">
                                      <p:cBhvr>
                                        <p:cTn id="37" dur="500"/>
                                        <p:tgtEl>
                                          <p:spTgt spid="13">
                                            <p:txEl>
                                              <p:pRg st="5" end="5"/>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13">
                                            <p:txEl>
                                              <p:pRg st="6" end="6"/>
                                            </p:txEl>
                                          </p:spTgt>
                                        </p:tgtEl>
                                        <p:attrNameLst>
                                          <p:attrName>style.visibility</p:attrName>
                                        </p:attrNameLst>
                                      </p:cBhvr>
                                      <p:to>
                                        <p:strVal val="visible"/>
                                      </p:to>
                                    </p:set>
                                    <p:animEffect transition="in" filter="fade">
                                      <p:cBhvr>
                                        <p:cTn id="42" dur="500"/>
                                        <p:tgtEl>
                                          <p:spTgt spid="1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rgbClr val="114681"/>
        </a:solidFill>
        <a:effectLst/>
      </p:bgPr>
    </p:bg>
    <p:spTree>
      <p:nvGrpSpPr>
        <p:cNvPr id="1" name=""/>
        <p:cNvGrpSpPr/>
        <p:nvPr/>
      </p:nvGrpSpPr>
      <p:grpSpPr>
        <a:xfrm>
          <a:off x="0" y="0"/>
          <a:ext cx="0" cy="0"/>
          <a:chOff x="0" y="0"/>
          <a:chExt cx="0" cy="0"/>
        </a:xfrm>
      </p:grpSpPr>
      <p:sp>
        <p:nvSpPr>
          <p:cNvPr id="13" name="Title 1">
            <a:extLst>
              <a:ext uri="{FF2B5EF4-FFF2-40B4-BE49-F238E27FC236}">
                <a16:creationId xmlns:a16="http://schemas.microsoft.com/office/drawing/2014/main" id="{A6E1C18E-8971-4A28-B3BF-ED9737DCC418}"/>
              </a:ext>
            </a:extLst>
          </p:cNvPr>
          <p:cNvSpPr txBox="1">
            <a:spLocks/>
          </p:cNvSpPr>
          <p:nvPr/>
        </p:nvSpPr>
        <p:spPr>
          <a:xfrm>
            <a:off x="523372" y="891117"/>
            <a:ext cx="8097255" cy="3361266"/>
          </a:xfrm>
          <a:prstGeom prst="rect">
            <a:avLst/>
          </a:prstGeom>
        </p:spPr>
        <p:txBody>
          <a:bodyPr anchor="ctr"/>
          <a:lstStyle>
            <a:lvl1pPr algn="l" defTabSz="914400" rtl="0" eaLnBrk="1" latinLnBrk="0" hangingPunct="1">
              <a:lnSpc>
                <a:spcPct val="90000"/>
              </a:lnSpc>
              <a:spcBef>
                <a:spcPct val="0"/>
              </a:spcBef>
              <a:buNone/>
              <a:defRPr sz="4400" b="1" kern="1200">
                <a:solidFill>
                  <a:schemeClr val="tx1"/>
                </a:solidFill>
                <a:latin typeface="+mn-lt"/>
                <a:ea typeface="+mj-ea"/>
                <a:cs typeface="+mj-cs"/>
              </a:defRPr>
            </a:lvl1pPr>
          </a:lstStyle>
          <a:p>
            <a:pPr marL="0" marR="0" lvl="0" indent="0" algn="ctr" defTabSz="914400" rtl="0" eaLnBrk="1" fontAlgn="auto" latinLnBrk="0" hangingPunct="1">
              <a:lnSpc>
                <a:spcPct val="90000"/>
              </a:lnSpc>
              <a:spcBef>
                <a:spcPct val="0"/>
              </a:spcBef>
              <a:spcAft>
                <a:spcPts val="0"/>
              </a:spcAft>
              <a:buClr>
                <a:srgbClr val="000000"/>
              </a:buClr>
              <a:buSzTx/>
              <a:buFont typeface="Arial"/>
              <a:buNone/>
              <a:tabLst/>
              <a:defRPr/>
            </a:pPr>
            <a:r>
              <a:rPr kumimoji="0" lang="en-US" sz="4400" b="1" i="0" u="none" strike="noStrike" kern="1200" cap="none" spc="0" normalizeH="0" baseline="0" noProof="0" dirty="0">
                <a:ln>
                  <a:noFill/>
                </a:ln>
                <a:solidFill>
                  <a:srgbClr val="FFFFFF"/>
                </a:solidFill>
                <a:effectLst/>
                <a:uLnTx/>
                <a:uFillTx/>
                <a:latin typeface="Calibri" panose="020F0502020204030204" pitchFamily="34" charset="0"/>
                <a:ea typeface="+mj-ea"/>
                <a:cs typeface="Calibri" panose="020F0502020204030204" pitchFamily="34" charset="0"/>
                <a:sym typeface="Arial"/>
              </a:rPr>
              <a:t>Public hearing</a:t>
            </a:r>
          </a:p>
        </p:txBody>
      </p:sp>
    </p:spTree>
    <p:custDataLst>
      <p:tags r:id="rId1"/>
    </p:custDataLst>
    <p:extLst>
      <p:ext uri="{BB962C8B-B14F-4D97-AF65-F5344CB8AC3E}">
        <p14:creationId xmlns:p14="http://schemas.microsoft.com/office/powerpoint/2010/main" val="5753949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3">
                                            <p:txEl>
                                              <p:pRg st="0" end="0"/>
                                            </p:txEl>
                                          </p:spTgt>
                                        </p:tgtEl>
                                        <p:attrNameLst>
                                          <p:attrName>style.visibility</p:attrName>
                                        </p:attrNameLst>
                                      </p:cBhvr>
                                      <p:to>
                                        <p:strVal val="visible"/>
                                      </p:to>
                                    </p:set>
                                    <p:animEffect transition="in" filter="fade">
                                      <p:cBhvr>
                                        <p:cTn id="7" dur="500"/>
                                        <p:tgtEl>
                                          <p:spTgt spid="1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1">
            <a:extLst>
              <a:ext uri="{FF2B5EF4-FFF2-40B4-BE49-F238E27FC236}">
                <a16:creationId xmlns:a16="http://schemas.microsoft.com/office/drawing/2014/main" id="{117BB7F6-7F7B-4AE6-8877-8AD6B1B19C0D}"/>
              </a:ext>
            </a:extLst>
          </p:cNvPr>
          <p:cNvSpPr/>
          <p:nvPr/>
        </p:nvSpPr>
        <p:spPr>
          <a:xfrm>
            <a:off x="3080083" y="-1584381"/>
            <a:ext cx="2983832" cy="2983832"/>
          </a:xfrm>
          <a:prstGeom prst="ellipse">
            <a:avLst/>
          </a:prstGeom>
          <a:solidFill>
            <a:srgbClr val="206EA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itle 1">
            <a:extLst>
              <a:ext uri="{FF2B5EF4-FFF2-40B4-BE49-F238E27FC236}">
                <a16:creationId xmlns:a16="http://schemas.microsoft.com/office/drawing/2014/main" id="{149DF88B-EAA7-484F-A9E7-56963BA2FF53}"/>
              </a:ext>
            </a:extLst>
          </p:cNvPr>
          <p:cNvSpPr txBox="1">
            <a:spLocks/>
          </p:cNvSpPr>
          <p:nvPr/>
        </p:nvSpPr>
        <p:spPr>
          <a:xfrm>
            <a:off x="495298" y="1399451"/>
            <a:ext cx="8153402" cy="859478"/>
          </a:xfrm>
          <a:prstGeom prst="rect">
            <a:avLst/>
          </a:prstGeom>
        </p:spPr>
        <p:txBody>
          <a:bodyPr anchor="ctr"/>
          <a:lstStyle>
            <a:lvl1pPr algn="l" defTabSz="914400" rtl="0" eaLnBrk="1" latinLnBrk="0" hangingPunct="1">
              <a:lnSpc>
                <a:spcPct val="90000"/>
              </a:lnSpc>
              <a:spcBef>
                <a:spcPct val="0"/>
              </a:spcBef>
              <a:buNone/>
              <a:defRPr sz="4400" b="1" kern="1200">
                <a:solidFill>
                  <a:schemeClr val="tx1"/>
                </a:solidFill>
                <a:latin typeface="+mn-lt"/>
                <a:ea typeface="+mj-ea"/>
                <a:cs typeface="+mj-cs"/>
              </a:defRPr>
            </a:lvl1pPr>
          </a:lstStyle>
          <a:p>
            <a:pPr algn="ctr"/>
            <a:r>
              <a:rPr lang="en-US" sz="3200" dirty="0">
                <a:solidFill>
                  <a:srgbClr val="000000"/>
                </a:solidFill>
                <a:latin typeface="Calibri" panose="020F0502020204030204" pitchFamily="34" charset="0"/>
                <a:cs typeface="Calibri" panose="020F0502020204030204" pitchFamily="34" charset="0"/>
              </a:rPr>
              <a:t>Public hearing</a:t>
            </a:r>
          </a:p>
        </p:txBody>
      </p:sp>
      <p:sp>
        <p:nvSpPr>
          <p:cNvPr id="10" name="Rectangle 9">
            <a:extLst>
              <a:ext uri="{FF2B5EF4-FFF2-40B4-BE49-F238E27FC236}">
                <a16:creationId xmlns:a16="http://schemas.microsoft.com/office/drawing/2014/main" id="{D650128C-FCA2-4AE9-B25B-8EC8F2C4118A}"/>
              </a:ext>
            </a:extLst>
          </p:cNvPr>
          <p:cNvSpPr/>
          <p:nvPr/>
        </p:nvSpPr>
        <p:spPr>
          <a:xfrm>
            <a:off x="533838" y="2436864"/>
            <a:ext cx="8076324" cy="2053736"/>
          </a:xfrm>
          <a:prstGeom prst="rect">
            <a:avLst/>
          </a:prstGeom>
          <a:solidFill>
            <a:srgbClr val="F4F5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a:extLst>
              <a:ext uri="{FF2B5EF4-FFF2-40B4-BE49-F238E27FC236}">
                <a16:creationId xmlns:a16="http://schemas.microsoft.com/office/drawing/2014/main" id="{EBFA166C-3F37-4158-8447-55D705CF8B50}"/>
              </a:ext>
            </a:extLst>
          </p:cNvPr>
          <p:cNvSpPr/>
          <p:nvPr/>
        </p:nvSpPr>
        <p:spPr>
          <a:xfrm>
            <a:off x="3892370" y="2392631"/>
            <a:ext cx="1359257" cy="145722"/>
          </a:xfrm>
          <a:prstGeom prst="rect">
            <a:avLst/>
          </a:prstGeom>
          <a:solidFill>
            <a:srgbClr val="77990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3" name="Graphic 12" descr="Court outline">
            <a:extLst>
              <a:ext uri="{FF2B5EF4-FFF2-40B4-BE49-F238E27FC236}">
                <a16:creationId xmlns:a16="http://schemas.microsoft.com/office/drawing/2014/main" id="{33BD1B45-0EDE-431A-9C1E-7B7C2125AF3D}"/>
              </a:ext>
            </a:extLst>
          </p:cNvPr>
          <p:cNvPicPr>
            <a:picLocks noChangeAspect="1"/>
          </p:cNvPicPr>
          <p:nvPr/>
        </p:nvPicPr>
        <p:blipFill>
          <a:blip r:embed="rId4">
            <a:extLst>
              <a:ext uri="{96DAC541-7B7A-43D3-8B79-37D633B846F1}">
                <asvg:svgBlip xmlns:asvg="http://schemas.microsoft.com/office/drawing/2016/SVG/main" r:embed="rId5"/>
              </a:ext>
            </a:extLst>
          </a:blip>
          <a:srcRect/>
          <a:stretch/>
        </p:blipFill>
        <p:spPr>
          <a:xfrm>
            <a:off x="4090737" y="70296"/>
            <a:ext cx="962526" cy="962526"/>
          </a:xfrm>
          <a:prstGeom prst="rect">
            <a:avLst/>
          </a:prstGeom>
        </p:spPr>
      </p:pic>
      <p:sp>
        <p:nvSpPr>
          <p:cNvPr id="15" name="TextBox 14">
            <a:extLst>
              <a:ext uri="{FF2B5EF4-FFF2-40B4-BE49-F238E27FC236}">
                <a16:creationId xmlns:a16="http://schemas.microsoft.com/office/drawing/2014/main" id="{3B36BD54-4DA3-4678-A5AF-CEBFD1078E5D}"/>
              </a:ext>
            </a:extLst>
          </p:cNvPr>
          <p:cNvSpPr txBox="1"/>
          <p:nvPr/>
        </p:nvSpPr>
        <p:spPr>
          <a:xfrm>
            <a:off x="813948" y="2876140"/>
            <a:ext cx="7516104" cy="1323439"/>
          </a:xfrm>
          <a:prstGeom prst="rect">
            <a:avLst/>
          </a:prstGeom>
          <a:noFill/>
        </p:spPr>
        <p:txBody>
          <a:bodyPr wrap="square">
            <a:spAutoFit/>
          </a:bodyPr>
          <a:lstStyle/>
          <a:p>
            <a:pPr marL="342900" lvl="0" indent="-342900">
              <a:buFont typeface="Arial" panose="020B0604020202020204" pitchFamily="34" charset="0"/>
              <a:buChar char="•"/>
            </a:pPr>
            <a:r>
              <a:rPr lang="en-US" sz="2000" dirty="0">
                <a:latin typeface="Calibri" panose="020F0502020204030204" pitchFamily="34" charset="0"/>
                <a:cs typeface="Calibri" panose="020F0502020204030204" pitchFamily="34" charset="0"/>
              </a:rPr>
              <a:t>We’ll hold a public hearing for public comments</a:t>
            </a:r>
          </a:p>
          <a:p>
            <a:pPr marL="342900" lvl="0" indent="-342900">
              <a:buFont typeface="Arial" panose="020B0604020202020204" pitchFamily="34" charset="0"/>
              <a:buChar char="•"/>
            </a:pPr>
            <a:r>
              <a:rPr lang="en-US" sz="2000" dirty="0">
                <a:latin typeface="Calibri" panose="020F0502020204030204" pitchFamily="34" charset="0"/>
                <a:cs typeface="Calibri" panose="020F0502020204030204" pitchFamily="34" charset="0"/>
              </a:rPr>
              <a:t>Date and time is listed in the public hearing notice you received</a:t>
            </a:r>
          </a:p>
          <a:p>
            <a:pPr marL="342900" lvl="0" indent="-342900">
              <a:buFont typeface="Arial" panose="020B0604020202020204" pitchFamily="34" charset="0"/>
              <a:buChar char="•"/>
            </a:pPr>
            <a:r>
              <a:rPr lang="en-US" sz="2000" dirty="0">
                <a:latin typeface="Calibri" panose="020F0502020204030204" pitchFamily="34" charset="0"/>
                <a:cs typeface="Calibri" panose="020F0502020204030204" pitchFamily="34" charset="0"/>
              </a:rPr>
              <a:t>Learn ways to participate in these meetings: </a:t>
            </a:r>
            <a:r>
              <a:rPr lang="en-US" sz="2000" dirty="0">
                <a:latin typeface="Calibri" panose="020F0502020204030204" pitchFamily="34" charset="0"/>
                <a:cs typeface="Calibri" panose="020F0502020204030204" pitchFamily="34" charset="0"/>
                <a:hlinkClick r:id="rId6"/>
              </a:rPr>
              <a:t>minneapolismn.gov/government/meetings </a:t>
            </a:r>
            <a:endParaRPr lang="en-US" sz="2000" dirty="0">
              <a:latin typeface="Calibri" panose="020F0502020204030204" pitchFamily="34" charset="0"/>
              <a:cs typeface="Calibri" panose="020F0502020204030204" pitchFamily="34" charset="0"/>
            </a:endParaRPr>
          </a:p>
        </p:txBody>
      </p:sp>
    </p:spTree>
    <p:custDataLst>
      <p:tags r:id="rId1"/>
    </p:custDataLst>
    <p:extLst>
      <p:ext uri="{BB962C8B-B14F-4D97-AF65-F5344CB8AC3E}">
        <p14:creationId xmlns:p14="http://schemas.microsoft.com/office/powerpoint/2010/main" val="1461557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5">
                                            <p:txEl>
                                              <p:pRg st="0" end="0"/>
                                            </p:txEl>
                                          </p:spTgt>
                                        </p:tgtEl>
                                        <p:attrNameLst>
                                          <p:attrName>style.visibility</p:attrName>
                                        </p:attrNameLst>
                                      </p:cBhvr>
                                      <p:to>
                                        <p:strVal val="visible"/>
                                      </p:to>
                                    </p:set>
                                    <p:animEffect transition="in" filter="fade">
                                      <p:cBhvr>
                                        <p:cTn id="12" dur="500"/>
                                        <p:tgtEl>
                                          <p:spTgt spid="15">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5">
                                            <p:txEl>
                                              <p:pRg st="1" end="1"/>
                                            </p:txEl>
                                          </p:spTgt>
                                        </p:tgtEl>
                                        <p:attrNameLst>
                                          <p:attrName>style.visibility</p:attrName>
                                        </p:attrNameLst>
                                      </p:cBhvr>
                                      <p:to>
                                        <p:strVal val="visible"/>
                                      </p:to>
                                    </p:set>
                                    <p:animEffect transition="in" filter="fade">
                                      <p:cBhvr>
                                        <p:cTn id="17" dur="500"/>
                                        <p:tgtEl>
                                          <p:spTgt spid="15">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5">
                                            <p:txEl>
                                              <p:pRg st="2" end="2"/>
                                            </p:txEl>
                                          </p:spTgt>
                                        </p:tgtEl>
                                        <p:attrNameLst>
                                          <p:attrName>style.visibility</p:attrName>
                                        </p:attrNameLst>
                                      </p:cBhvr>
                                      <p:to>
                                        <p:strVal val="visible"/>
                                      </p:to>
                                    </p:set>
                                    <p:animEffect transition="in" filter="fade">
                                      <p:cBhvr>
                                        <p:cTn id="22" dur="500"/>
                                        <p:tgtEl>
                                          <p:spTgt spid="1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5"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1">
            <a:extLst>
              <a:ext uri="{FF2B5EF4-FFF2-40B4-BE49-F238E27FC236}">
                <a16:creationId xmlns:a16="http://schemas.microsoft.com/office/drawing/2014/main" id="{117BB7F6-7F7B-4AE6-8877-8AD6B1B19C0D}"/>
              </a:ext>
            </a:extLst>
          </p:cNvPr>
          <p:cNvSpPr/>
          <p:nvPr/>
        </p:nvSpPr>
        <p:spPr>
          <a:xfrm>
            <a:off x="3080083" y="-1584381"/>
            <a:ext cx="2983832" cy="2983832"/>
          </a:xfrm>
          <a:prstGeom prst="ellipse">
            <a:avLst/>
          </a:prstGeom>
          <a:solidFill>
            <a:srgbClr val="206EA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itle 1">
            <a:extLst>
              <a:ext uri="{FF2B5EF4-FFF2-40B4-BE49-F238E27FC236}">
                <a16:creationId xmlns:a16="http://schemas.microsoft.com/office/drawing/2014/main" id="{149DF88B-EAA7-484F-A9E7-56963BA2FF53}"/>
              </a:ext>
            </a:extLst>
          </p:cNvPr>
          <p:cNvSpPr txBox="1">
            <a:spLocks/>
          </p:cNvSpPr>
          <p:nvPr/>
        </p:nvSpPr>
        <p:spPr>
          <a:xfrm>
            <a:off x="495298" y="1399451"/>
            <a:ext cx="8153402" cy="859478"/>
          </a:xfrm>
          <a:prstGeom prst="rect">
            <a:avLst/>
          </a:prstGeom>
        </p:spPr>
        <p:txBody>
          <a:bodyPr anchor="ctr"/>
          <a:lstStyle>
            <a:lvl1pPr algn="l" defTabSz="914400" rtl="0" eaLnBrk="1" latinLnBrk="0" hangingPunct="1">
              <a:lnSpc>
                <a:spcPct val="90000"/>
              </a:lnSpc>
              <a:spcBef>
                <a:spcPct val="0"/>
              </a:spcBef>
              <a:buNone/>
              <a:defRPr sz="4400" b="1" kern="1200">
                <a:solidFill>
                  <a:schemeClr val="tx1"/>
                </a:solidFill>
                <a:latin typeface="+mn-lt"/>
                <a:ea typeface="+mj-ea"/>
                <a:cs typeface="+mj-cs"/>
              </a:defRPr>
            </a:lvl1pPr>
          </a:lstStyle>
          <a:p>
            <a:pPr algn="ctr"/>
            <a:r>
              <a:rPr lang="en-US" sz="3200" dirty="0">
                <a:solidFill>
                  <a:srgbClr val="000000"/>
                </a:solidFill>
                <a:latin typeface="Calibri" panose="020F0502020204030204" pitchFamily="34" charset="0"/>
                <a:cs typeface="Calibri" panose="020F0502020204030204" pitchFamily="34" charset="0"/>
              </a:rPr>
              <a:t>Public hearing</a:t>
            </a:r>
          </a:p>
        </p:txBody>
      </p:sp>
      <p:sp>
        <p:nvSpPr>
          <p:cNvPr id="10" name="Rectangle 9">
            <a:extLst>
              <a:ext uri="{FF2B5EF4-FFF2-40B4-BE49-F238E27FC236}">
                <a16:creationId xmlns:a16="http://schemas.microsoft.com/office/drawing/2014/main" id="{D650128C-FCA2-4AE9-B25B-8EC8F2C4118A}"/>
              </a:ext>
            </a:extLst>
          </p:cNvPr>
          <p:cNvSpPr/>
          <p:nvPr/>
        </p:nvSpPr>
        <p:spPr>
          <a:xfrm>
            <a:off x="533838" y="2436864"/>
            <a:ext cx="8076324" cy="2436472"/>
          </a:xfrm>
          <a:prstGeom prst="rect">
            <a:avLst/>
          </a:prstGeom>
          <a:solidFill>
            <a:srgbClr val="F4F5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a:extLst>
              <a:ext uri="{FF2B5EF4-FFF2-40B4-BE49-F238E27FC236}">
                <a16:creationId xmlns:a16="http://schemas.microsoft.com/office/drawing/2014/main" id="{EBFA166C-3F37-4158-8447-55D705CF8B50}"/>
              </a:ext>
            </a:extLst>
          </p:cNvPr>
          <p:cNvSpPr/>
          <p:nvPr/>
        </p:nvSpPr>
        <p:spPr>
          <a:xfrm>
            <a:off x="3892370" y="2392631"/>
            <a:ext cx="1359257" cy="145722"/>
          </a:xfrm>
          <a:prstGeom prst="rect">
            <a:avLst/>
          </a:prstGeom>
          <a:solidFill>
            <a:srgbClr val="77990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3" name="Graphic 12" descr="Court outline">
            <a:extLst>
              <a:ext uri="{FF2B5EF4-FFF2-40B4-BE49-F238E27FC236}">
                <a16:creationId xmlns:a16="http://schemas.microsoft.com/office/drawing/2014/main" id="{33BD1B45-0EDE-431A-9C1E-7B7C2125AF3D}"/>
              </a:ext>
            </a:extLst>
          </p:cNvPr>
          <p:cNvPicPr>
            <a:picLocks noChangeAspect="1"/>
          </p:cNvPicPr>
          <p:nvPr/>
        </p:nvPicPr>
        <p:blipFill>
          <a:blip r:embed="rId4">
            <a:extLst>
              <a:ext uri="{96DAC541-7B7A-43D3-8B79-37D633B846F1}">
                <asvg:svgBlip xmlns:asvg="http://schemas.microsoft.com/office/drawing/2016/SVG/main" r:embed="rId5"/>
              </a:ext>
            </a:extLst>
          </a:blip>
          <a:srcRect/>
          <a:stretch/>
        </p:blipFill>
        <p:spPr>
          <a:xfrm>
            <a:off x="4090737" y="70296"/>
            <a:ext cx="962526" cy="962526"/>
          </a:xfrm>
          <a:prstGeom prst="rect">
            <a:avLst/>
          </a:prstGeom>
        </p:spPr>
      </p:pic>
      <p:sp>
        <p:nvSpPr>
          <p:cNvPr id="15" name="TextBox 14">
            <a:extLst>
              <a:ext uri="{FF2B5EF4-FFF2-40B4-BE49-F238E27FC236}">
                <a16:creationId xmlns:a16="http://schemas.microsoft.com/office/drawing/2014/main" id="{3B36BD54-4DA3-4678-A5AF-CEBFD1078E5D}"/>
              </a:ext>
            </a:extLst>
          </p:cNvPr>
          <p:cNvSpPr txBox="1"/>
          <p:nvPr/>
        </p:nvSpPr>
        <p:spPr>
          <a:xfrm>
            <a:off x="813948" y="2780507"/>
            <a:ext cx="7516104" cy="2031325"/>
          </a:xfrm>
          <a:prstGeom prst="rect">
            <a:avLst/>
          </a:prstGeom>
          <a:noFill/>
        </p:spPr>
        <p:txBody>
          <a:bodyPr wrap="square">
            <a:spAutoFit/>
          </a:bodyPr>
          <a:lstStyle/>
          <a:p>
            <a:pPr lvl="0"/>
            <a:r>
              <a:rPr lang="en-US" sz="1800" dirty="0">
                <a:latin typeface="Calibri" panose="020F0502020204030204" pitchFamily="34" charset="0"/>
                <a:cs typeface="Calibri" panose="020F0502020204030204" pitchFamily="34" charset="0"/>
              </a:rPr>
              <a:t>If you wish to object to the assessment, you can:</a:t>
            </a:r>
          </a:p>
          <a:p>
            <a:pPr marL="342900" lvl="0" indent="-342900">
              <a:buFont typeface="Arial" panose="020B0604020202020204" pitchFamily="34" charset="0"/>
              <a:buChar char="•"/>
            </a:pPr>
            <a:r>
              <a:rPr lang="en-US" sz="1800" dirty="0">
                <a:latin typeface="Calibri" panose="020F0502020204030204" pitchFamily="34" charset="0"/>
                <a:cs typeface="Calibri" panose="020F0502020204030204" pitchFamily="34" charset="0"/>
              </a:rPr>
              <a:t>Appear in person to provide live comments to the committee</a:t>
            </a:r>
          </a:p>
          <a:p>
            <a:pPr marL="342900" lvl="0" indent="-342900">
              <a:buFont typeface="Arial" panose="020B0604020202020204" pitchFamily="34" charset="0"/>
              <a:buChar char="•"/>
            </a:pPr>
            <a:r>
              <a:rPr lang="en-US" sz="1800" dirty="0">
                <a:latin typeface="Calibri" panose="020F0502020204030204" pitchFamily="34" charset="0"/>
                <a:cs typeface="Calibri" panose="020F0502020204030204" pitchFamily="34" charset="0"/>
              </a:rPr>
              <a:t>Submit a letter to the City Clerk’s office at the address listed in your public hearing notice</a:t>
            </a:r>
          </a:p>
          <a:p>
            <a:pPr marL="342900" lvl="0" indent="-342900">
              <a:buFont typeface="Arial" panose="020B0604020202020204" pitchFamily="34" charset="0"/>
              <a:buChar char="•"/>
            </a:pPr>
            <a:r>
              <a:rPr lang="en-US" sz="1800" dirty="0">
                <a:latin typeface="Calibri" panose="020F0502020204030204" pitchFamily="34" charset="0"/>
                <a:cs typeface="Calibri" panose="020F0502020204030204" pitchFamily="34" charset="0"/>
              </a:rPr>
              <a:t>Send an email to </a:t>
            </a:r>
            <a:r>
              <a:rPr lang="en-US" sz="1800" dirty="0">
                <a:latin typeface="Calibri" panose="020F0502020204030204" pitchFamily="34" charset="0"/>
                <a:cs typeface="Calibri" panose="020F0502020204030204" pitchFamily="34" charset="0"/>
                <a:hlinkClick r:id="rId6"/>
              </a:rPr>
              <a:t>councilcomment@minneapolismn.gov</a:t>
            </a:r>
            <a:r>
              <a:rPr lang="en-US" sz="1800" dirty="0">
                <a:latin typeface="Calibri" panose="020F0502020204030204" pitchFamily="34" charset="0"/>
                <a:cs typeface="Calibri" panose="020F0502020204030204" pitchFamily="34" charset="0"/>
              </a:rPr>
              <a:t> </a:t>
            </a:r>
          </a:p>
          <a:p>
            <a:pPr marL="342900" lvl="0" indent="-342900">
              <a:buFont typeface="Arial" panose="020B0604020202020204" pitchFamily="34" charset="0"/>
              <a:buChar char="•"/>
            </a:pPr>
            <a:endParaRPr lang="en-US" sz="1800" dirty="0">
              <a:latin typeface="Calibri" panose="020F0502020204030204" pitchFamily="34" charset="0"/>
              <a:cs typeface="Calibri" panose="020F0502020204030204" pitchFamily="34" charset="0"/>
            </a:endParaRPr>
          </a:p>
          <a:p>
            <a:pPr lvl="0" algn="ctr"/>
            <a:r>
              <a:rPr lang="en-US" sz="1600" dirty="0">
                <a:latin typeface="Calibri" panose="020F0502020204030204" pitchFamily="34" charset="0"/>
                <a:cs typeface="Calibri" panose="020F0502020204030204" pitchFamily="34" charset="0"/>
              </a:rPr>
              <a:t>Using any of these options preserves your right to appeal to District Court</a:t>
            </a:r>
          </a:p>
        </p:txBody>
      </p:sp>
    </p:spTree>
    <p:custDataLst>
      <p:tags r:id="rId1"/>
    </p:custDataLst>
    <p:extLst>
      <p:ext uri="{BB962C8B-B14F-4D97-AF65-F5344CB8AC3E}">
        <p14:creationId xmlns:p14="http://schemas.microsoft.com/office/powerpoint/2010/main" val="40819636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5">
                                            <p:txEl>
                                              <p:pRg st="0" end="0"/>
                                            </p:txEl>
                                          </p:spTgt>
                                        </p:tgtEl>
                                        <p:attrNameLst>
                                          <p:attrName>style.visibility</p:attrName>
                                        </p:attrNameLst>
                                      </p:cBhvr>
                                      <p:to>
                                        <p:strVal val="visible"/>
                                      </p:to>
                                    </p:set>
                                    <p:animEffect transition="in" filter="fade">
                                      <p:cBhvr>
                                        <p:cTn id="7" dur="500"/>
                                        <p:tgtEl>
                                          <p:spTgt spid="1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5">
                                            <p:txEl>
                                              <p:pRg st="1" end="1"/>
                                            </p:txEl>
                                          </p:spTgt>
                                        </p:tgtEl>
                                        <p:attrNameLst>
                                          <p:attrName>style.visibility</p:attrName>
                                        </p:attrNameLst>
                                      </p:cBhvr>
                                      <p:to>
                                        <p:strVal val="visible"/>
                                      </p:to>
                                    </p:set>
                                    <p:animEffect transition="in" filter="fade">
                                      <p:cBhvr>
                                        <p:cTn id="12" dur="500"/>
                                        <p:tgtEl>
                                          <p:spTgt spid="1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5">
                                            <p:txEl>
                                              <p:pRg st="2" end="2"/>
                                            </p:txEl>
                                          </p:spTgt>
                                        </p:tgtEl>
                                        <p:attrNameLst>
                                          <p:attrName>style.visibility</p:attrName>
                                        </p:attrNameLst>
                                      </p:cBhvr>
                                      <p:to>
                                        <p:strVal val="visible"/>
                                      </p:to>
                                    </p:set>
                                    <p:animEffect transition="in" filter="fade">
                                      <p:cBhvr>
                                        <p:cTn id="17" dur="500"/>
                                        <p:tgtEl>
                                          <p:spTgt spid="1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5">
                                            <p:txEl>
                                              <p:pRg st="3" end="3"/>
                                            </p:txEl>
                                          </p:spTgt>
                                        </p:tgtEl>
                                        <p:attrNameLst>
                                          <p:attrName>style.visibility</p:attrName>
                                        </p:attrNameLst>
                                      </p:cBhvr>
                                      <p:to>
                                        <p:strVal val="visible"/>
                                      </p:to>
                                    </p:set>
                                    <p:animEffect transition="in" filter="fade">
                                      <p:cBhvr>
                                        <p:cTn id="22" dur="500"/>
                                        <p:tgtEl>
                                          <p:spTgt spid="15">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5">
                                            <p:txEl>
                                              <p:pRg st="5" end="5"/>
                                            </p:txEl>
                                          </p:spTgt>
                                        </p:tgtEl>
                                        <p:attrNameLst>
                                          <p:attrName>style.visibility</p:attrName>
                                        </p:attrNameLst>
                                      </p:cBhvr>
                                      <p:to>
                                        <p:strVal val="visible"/>
                                      </p:to>
                                    </p:set>
                                    <p:animEffect transition="in" filter="fade">
                                      <p:cBhvr>
                                        <p:cTn id="27" dur="500"/>
                                        <p:tgtEl>
                                          <p:spTgt spid="15">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uiExpand="1" build="p"/>
    </p:bldLst>
  </p:timing>
</p:sld>
</file>

<file path=ppt/slides/slide28.xml><?xml version="1.0" encoding="utf-8"?>
<p:sld xmlns:a="http://schemas.openxmlformats.org/drawingml/2006/main" xmlns:r="http://schemas.openxmlformats.org/officeDocument/2006/relationships" xmlns:p="http://schemas.openxmlformats.org/presentationml/2006/main">
  <p:cSld>
    <p:bg>
      <p:bgPr>
        <a:solidFill>
          <a:srgbClr val="114681"/>
        </a:solidFill>
        <a:effectLst/>
      </p:bgPr>
    </p:bg>
    <p:spTree>
      <p:nvGrpSpPr>
        <p:cNvPr id="1" name=""/>
        <p:cNvGrpSpPr/>
        <p:nvPr/>
      </p:nvGrpSpPr>
      <p:grpSpPr>
        <a:xfrm>
          <a:off x="0" y="0"/>
          <a:ext cx="0" cy="0"/>
          <a:chOff x="0" y="0"/>
          <a:chExt cx="0" cy="0"/>
        </a:xfrm>
      </p:grpSpPr>
      <p:sp>
        <p:nvSpPr>
          <p:cNvPr id="13" name="Title 1">
            <a:extLst>
              <a:ext uri="{FF2B5EF4-FFF2-40B4-BE49-F238E27FC236}">
                <a16:creationId xmlns:a16="http://schemas.microsoft.com/office/drawing/2014/main" id="{A6E1C18E-8971-4A28-B3BF-ED9737DCC418}"/>
              </a:ext>
            </a:extLst>
          </p:cNvPr>
          <p:cNvSpPr txBox="1">
            <a:spLocks/>
          </p:cNvSpPr>
          <p:nvPr/>
        </p:nvSpPr>
        <p:spPr>
          <a:xfrm>
            <a:off x="523372" y="891117"/>
            <a:ext cx="8097255" cy="3361266"/>
          </a:xfrm>
          <a:prstGeom prst="rect">
            <a:avLst/>
          </a:prstGeom>
        </p:spPr>
        <p:txBody>
          <a:bodyPr anchor="ctr"/>
          <a:lstStyle>
            <a:lvl1pPr algn="l" defTabSz="914400" rtl="0" eaLnBrk="1" latinLnBrk="0" hangingPunct="1">
              <a:lnSpc>
                <a:spcPct val="90000"/>
              </a:lnSpc>
              <a:spcBef>
                <a:spcPct val="0"/>
              </a:spcBef>
              <a:buNone/>
              <a:defRPr sz="4400" b="1" kern="1200">
                <a:solidFill>
                  <a:schemeClr val="tx1"/>
                </a:solidFill>
                <a:latin typeface="+mn-lt"/>
                <a:ea typeface="+mj-ea"/>
                <a:cs typeface="+mj-cs"/>
              </a:defRPr>
            </a:lvl1pPr>
          </a:lstStyle>
          <a:p>
            <a:pPr marL="0" marR="0" lvl="0" indent="0" algn="ctr" defTabSz="914400" rtl="0" eaLnBrk="1" fontAlgn="auto" latinLnBrk="0" hangingPunct="1">
              <a:lnSpc>
                <a:spcPct val="90000"/>
              </a:lnSpc>
              <a:spcBef>
                <a:spcPct val="0"/>
              </a:spcBef>
              <a:spcAft>
                <a:spcPts val="0"/>
              </a:spcAft>
              <a:buClr>
                <a:srgbClr val="000000"/>
              </a:buClr>
              <a:buSzTx/>
              <a:buFont typeface="Arial"/>
              <a:buNone/>
              <a:tabLst/>
              <a:defRPr/>
            </a:pPr>
            <a:r>
              <a:rPr kumimoji="0" lang="en-US" sz="4400" b="1" i="0" u="none" strike="noStrike" kern="1200" cap="none" spc="0" normalizeH="0" baseline="0" noProof="0" dirty="0">
                <a:ln>
                  <a:noFill/>
                </a:ln>
                <a:solidFill>
                  <a:srgbClr val="FFFFFF"/>
                </a:solidFill>
                <a:effectLst/>
                <a:uLnTx/>
                <a:uFillTx/>
                <a:latin typeface="Calibri" panose="020F0502020204030204" pitchFamily="34" charset="0"/>
                <a:ea typeface="+mj-ea"/>
                <a:cs typeface="Calibri" panose="020F0502020204030204" pitchFamily="34" charset="0"/>
                <a:sym typeface="Arial"/>
              </a:rPr>
              <a:t>Contact information and resources</a:t>
            </a:r>
          </a:p>
        </p:txBody>
      </p:sp>
    </p:spTree>
    <p:custDataLst>
      <p:tags r:id="rId1"/>
    </p:custDataLst>
    <p:extLst>
      <p:ext uri="{BB962C8B-B14F-4D97-AF65-F5344CB8AC3E}">
        <p14:creationId xmlns:p14="http://schemas.microsoft.com/office/powerpoint/2010/main" val="1253406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3">
                                            <p:txEl>
                                              <p:pRg st="0" end="0"/>
                                            </p:txEl>
                                          </p:spTgt>
                                        </p:tgtEl>
                                        <p:attrNameLst>
                                          <p:attrName>style.visibility</p:attrName>
                                        </p:attrNameLst>
                                      </p:cBhvr>
                                      <p:to>
                                        <p:strVal val="visible"/>
                                      </p:to>
                                    </p:set>
                                    <p:animEffect transition="in" filter="fade">
                                      <p:cBhvr>
                                        <p:cTn id="7" dur="500"/>
                                        <p:tgtEl>
                                          <p:spTgt spid="1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build="p"/>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4543E2D4-3122-4403-8BB0-8670EB503801}"/>
              </a:ext>
            </a:extLst>
          </p:cNvPr>
          <p:cNvSpPr txBox="1">
            <a:spLocks/>
          </p:cNvSpPr>
          <p:nvPr/>
        </p:nvSpPr>
        <p:spPr>
          <a:xfrm>
            <a:off x="2325970" y="-36953"/>
            <a:ext cx="3640069" cy="700058"/>
          </a:xfrm>
          <a:prstGeom prst="rect">
            <a:avLst/>
          </a:prstGeom>
        </p:spPr>
        <p:txBody>
          <a:bodyPr anchor="ct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3200" b="1"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sym typeface="Arial"/>
              </a:rPr>
              <a:t>Contact information</a:t>
            </a:r>
            <a:endParaRPr kumimoji="0" lang="en-US" sz="36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sym typeface="Arial"/>
            </a:endParaRPr>
          </a:p>
        </p:txBody>
      </p:sp>
      <p:sp>
        <p:nvSpPr>
          <p:cNvPr id="2" name="Rectangle 1">
            <a:extLst>
              <a:ext uri="{FF2B5EF4-FFF2-40B4-BE49-F238E27FC236}">
                <a16:creationId xmlns:a16="http://schemas.microsoft.com/office/drawing/2014/main" id="{9A8C865F-18C9-414B-B88C-1162B147AA2E}"/>
              </a:ext>
            </a:extLst>
          </p:cNvPr>
          <p:cNvSpPr/>
          <p:nvPr/>
        </p:nvSpPr>
        <p:spPr>
          <a:xfrm>
            <a:off x="0" y="538425"/>
            <a:ext cx="1257300" cy="1009650"/>
          </a:xfrm>
          <a:prstGeom prst="rect">
            <a:avLst/>
          </a:prstGeom>
          <a:solidFill>
            <a:srgbClr val="77990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dirty="0">
              <a:ln>
                <a:noFill/>
              </a:ln>
              <a:solidFill>
                <a:srgbClr val="FFFFFF"/>
              </a:solidFill>
              <a:effectLst/>
              <a:uLnTx/>
              <a:uFillTx/>
              <a:latin typeface="Arial"/>
              <a:ea typeface="+mn-ea"/>
              <a:cs typeface="+mn-cs"/>
              <a:sym typeface="Arial"/>
            </a:endParaRPr>
          </a:p>
        </p:txBody>
      </p:sp>
      <p:pic>
        <p:nvPicPr>
          <p:cNvPr id="6" name="Graphic 5" descr="Address Book outline">
            <a:extLst>
              <a:ext uri="{FF2B5EF4-FFF2-40B4-BE49-F238E27FC236}">
                <a16:creationId xmlns:a16="http://schemas.microsoft.com/office/drawing/2014/main" id="{A29D8038-C1F3-4E2E-870F-7933170B7377}"/>
              </a:ext>
            </a:extLst>
          </p:cNvPr>
          <p:cNvPicPr>
            <a:picLocks noChangeAspect="1"/>
          </p:cNvPicPr>
          <p:nvPr/>
        </p:nvPicPr>
        <p:blipFill>
          <a:blip r:embed="rId4">
            <a:extLst>
              <a:ext uri="{96DAC541-7B7A-43D3-8B79-37D633B846F1}">
                <asvg:svgBlip xmlns:asvg="http://schemas.microsoft.com/office/drawing/2016/SVG/main" r:embed="rId5"/>
              </a:ext>
            </a:extLst>
          </a:blip>
          <a:srcRect/>
          <a:stretch/>
        </p:blipFill>
        <p:spPr>
          <a:xfrm>
            <a:off x="285750" y="685006"/>
            <a:ext cx="685800" cy="685800"/>
          </a:xfrm>
          <a:prstGeom prst="rect">
            <a:avLst/>
          </a:prstGeom>
        </p:spPr>
      </p:pic>
      <p:sp>
        <p:nvSpPr>
          <p:cNvPr id="7" name="Title 4">
            <a:extLst>
              <a:ext uri="{FF2B5EF4-FFF2-40B4-BE49-F238E27FC236}">
                <a16:creationId xmlns:a16="http://schemas.microsoft.com/office/drawing/2014/main" id="{CF02888F-B11E-4CB8-90EE-D48AC6FECC0A}"/>
              </a:ext>
            </a:extLst>
          </p:cNvPr>
          <p:cNvSpPr txBox="1">
            <a:spLocks/>
          </p:cNvSpPr>
          <p:nvPr/>
        </p:nvSpPr>
        <p:spPr>
          <a:xfrm>
            <a:off x="1257300" y="787785"/>
            <a:ext cx="5777409" cy="1074975"/>
          </a:xfrm>
          <a:prstGeom prst="rect">
            <a:avLst/>
          </a:prstGeom>
        </p:spPr>
        <p:txBody>
          <a:bodyPr anchor="ct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600"/>
              </a:spcAft>
              <a:buClr>
                <a:srgbClr val="000000"/>
              </a:buClr>
              <a:buSzTx/>
              <a:buFont typeface="Arial"/>
              <a:buNone/>
              <a:tabLst/>
              <a:defRPr/>
            </a:pPr>
            <a:r>
              <a:rPr kumimoji="0" lang="en-US" sz="2400" b="1"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sym typeface="Arial"/>
              </a:rPr>
              <a:t>For assessment questions</a:t>
            </a:r>
          </a:p>
          <a:p>
            <a:pPr marL="228600" marR="0" lvl="0" indent="0" algn="l" defTabSz="914400" rtl="0" eaLnBrk="1" fontAlgn="auto" latinLnBrk="0" hangingPunct="1">
              <a:lnSpc>
                <a:spcPct val="100000"/>
              </a:lnSpc>
              <a:spcBef>
                <a:spcPts val="0"/>
              </a:spcBef>
              <a:spcAft>
                <a:spcPts val="600"/>
              </a:spcAft>
              <a:buClr>
                <a:srgbClr val="000000"/>
              </a:buClr>
              <a:buSzTx/>
              <a:buFont typeface="Arial"/>
              <a:buNone/>
              <a:tabLst/>
              <a:defRPr/>
            </a:pPr>
            <a:r>
              <a:rPr kumimoji="0" lang="en-US" sz="2000" b="1"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sym typeface="Arial"/>
              </a:rPr>
              <a:t>Email: </a:t>
            </a:r>
            <a:r>
              <a:rPr kumimoji="0" lang="en-US" sz="2000" b="0" i="0" u="none" strike="noStrike" kern="0" cap="none" spc="0" normalizeH="0" baseline="0" noProof="0" dirty="0">
                <a:ln>
                  <a:noFill/>
                </a:ln>
                <a:solidFill>
                  <a:srgbClr val="000000"/>
                </a:solidFill>
                <a:effectLst/>
                <a:uLnTx/>
                <a:uFillTx/>
                <a:latin typeface="Calibri" panose="020F0502020204030204" pitchFamily="34" charset="0"/>
                <a:ea typeface="Times New Roman" panose="02020603050405020304" pitchFamily="18" charset="0"/>
                <a:cs typeface="Calibri" panose="020F0502020204030204" pitchFamily="34" charset="0"/>
                <a:sym typeface="Arial"/>
                <a:hlinkClick r:id="rId6"/>
              </a:rPr>
              <a:t>pwspecialassessments@minneapolismn.gov</a:t>
            </a:r>
            <a:br>
              <a:rPr kumimoji="0" lang="en-US" sz="2000" b="0" i="0" u="none" strike="noStrike" kern="0" cap="none" spc="0" normalizeH="0" baseline="0" noProof="0" dirty="0">
                <a:ln>
                  <a:noFill/>
                </a:ln>
                <a:solidFill>
                  <a:srgbClr val="000000"/>
                </a:solidFill>
                <a:effectLst/>
                <a:uLnTx/>
                <a:uFillTx/>
                <a:latin typeface="Calibri" panose="020F0502020204030204" pitchFamily="34" charset="0"/>
                <a:ea typeface="Times New Roman" panose="02020603050405020304" pitchFamily="18" charset="0"/>
                <a:cs typeface="Calibri" panose="020F0502020204030204" pitchFamily="34" charset="0"/>
                <a:sym typeface="Arial"/>
              </a:rPr>
            </a:br>
            <a:r>
              <a:rPr kumimoji="0" lang="en-US" sz="2000" b="1" i="0" u="none" strike="noStrike" kern="0" cap="none" spc="0" normalizeH="0" baseline="0" noProof="0" dirty="0">
                <a:ln>
                  <a:noFill/>
                </a:ln>
                <a:solidFill>
                  <a:srgbClr val="000000"/>
                </a:solidFill>
                <a:effectLst/>
                <a:uLnTx/>
                <a:uFillTx/>
                <a:latin typeface="Calibri" panose="020F0502020204030204" pitchFamily="34" charset="0"/>
                <a:ea typeface="Times New Roman" panose="02020603050405020304" pitchFamily="18" charset="0"/>
                <a:cs typeface="Calibri" panose="020F0502020204030204" pitchFamily="34" charset="0"/>
                <a:sym typeface="Arial"/>
              </a:rPr>
              <a:t>Phone: </a:t>
            </a:r>
            <a:r>
              <a:rPr kumimoji="0" lang="en-US" sz="2000" b="0" i="0" u="none" strike="noStrike" kern="0" cap="none" spc="0" normalizeH="0" baseline="0" noProof="0" dirty="0">
                <a:ln>
                  <a:noFill/>
                </a:ln>
                <a:solidFill>
                  <a:srgbClr val="000000"/>
                </a:solidFill>
                <a:effectLst/>
                <a:uLnTx/>
                <a:uFillTx/>
                <a:latin typeface="Calibri" panose="020F0502020204030204" pitchFamily="34" charset="0"/>
                <a:ea typeface="Times New Roman" panose="02020603050405020304" pitchFamily="18" charset="0"/>
                <a:cs typeface="Calibri" panose="020F0502020204030204" pitchFamily="34" charset="0"/>
                <a:sym typeface="Arial"/>
              </a:rPr>
              <a:t>612-673-2404</a:t>
            </a:r>
            <a:r>
              <a:rPr kumimoji="0" lang="en-US" sz="2000" b="0" i="0" u="none" strike="noStrike" kern="0" cap="none" spc="0" normalizeH="0" baseline="0" noProof="0" dirty="0">
                <a:ln>
                  <a:noFill/>
                </a:ln>
                <a:solidFill>
                  <a:srgbClr val="000000"/>
                </a:solidFill>
                <a:effectLst/>
                <a:uLnTx/>
                <a:uFillTx/>
                <a:latin typeface="Arial"/>
                <a:cs typeface="Arial"/>
                <a:sym typeface="Arial"/>
              </a:rPr>
              <a:t>  </a:t>
            </a:r>
          </a:p>
          <a:p>
            <a:pPr marL="571500" marR="0" lvl="0" indent="-342900"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Char char="•"/>
              <a:tabLst/>
              <a:defRPr/>
            </a:pPr>
            <a:endParaRPr kumimoji="0" lang="en-US" sz="20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sym typeface="Arial"/>
            </a:endParaRPr>
          </a:p>
        </p:txBody>
      </p:sp>
      <p:sp>
        <p:nvSpPr>
          <p:cNvPr id="3" name="Content Placeholder 4">
            <a:extLst>
              <a:ext uri="{FF2B5EF4-FFF2-40B4-BE49-F238E27FC236}">
                <a16:creationId xmlns:a16="http://schemas.microsoft.com/office/drawing/2014/main" id="{58D1D1AB-C0EB-3FE6-6971-F5C5CFF2E028}"/>
              </a:ext>
            </a:extLst>
          </p:cNvPr>
          <p:cNvSpPr txBox="1">
            <a:spLocks/>
          </p:cNvSpPr>
          <p:nvPr/>
        </p:nvSpPr>
        <p:spPr>
          <a:xfrm>
            <a:off x="1257300" y="1862760"/>
            <a:ext cx="7034709" cy="2758816"/>
          </a:xfrm>
          <a:prstGeom prst="rect">
            <a:avLst/>
          </a:prstGeom>
        </p:spPr>
        <p:txBody>
          <a:bodyPr>
            <a:norm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defTabSz="914400"/>
            <a:r>
              <a:rPr kumimoji="0" lang="en-US" sz="2400" b="1"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sym typeface="Arial"/>
              </a:rPr>
              <a:t>For questions about the project</a:t>
            </a:r>
            <a:endParaRPr lang="en-US" sz="2400" kern="0" dirty="0">
              <a:latin typeface="Calibri" panose="020F0502020204030204" pitchFamily="34" charset="0"/>
              <a:ea typeface="Calibri" panose="020F0502020204030204" pitchFamily="34" charset="0"/>
              <a:cs typeface="Times New Roman" panose="02020603050405020304" pitchFamily="18" charset="0"/>
            </a:endParaRPr>
          </a:p>
          <a:p>
            <a:pPr defTabSz="914400"/>
            <a:r>
              <a:rPr lang="en-US" sz="2400" kern="0" dirty="0">
                <a:latin typeface="Calibri" panose="020F0502020204030204" pitchFamily="34" charset="0"/>
                <a:ea typeface="Calibri" panose="020F0502020204030204" pitchFamily="34" charset="0"/>
                <a:cs typeface="Times New Roman" panose="02020603050405020304" pitchFamily="18" charset="0"/>
              </a:rPr>
              <a:t>Contact the Project manager:</a:t>
            </a:r>
          </a:p>
          <a:p>
            <a:pPr marL="457200" lvl="1" defTabSz="914400"/>
            <a:r>
              <a:rPr lang="en-US" sz="1800" kern="0" dirty="0">
                <a:latin typeface="Calibri" panose="020F0502020204030204" pitchFamily="34" charset="0"/>
                <a:ea typeface="Calibri" panose="020F0502020204030204" pitchFamily="34" charset="0"/>
                <a:cs typeface="Times New Roman" panose="02020603050405020304" pitchFamily="18" charset="0"/>
              </a:rPr>
              <a:t>Stephanie Malmberg</a:t>
            </a:r>
          </a:p>
          <a:p>
            <a:pPr marL="457200" lvl="1" defTabSz="914400"/>
            <a:r>
              <a:rPr lang="en-US" sz="1800" kern="0" dirty="0">
                <a:latin typeface="Calibri" panose="020F0502020204030204" pitchFamily="34" charset="0"/>
                <a:ea typeface="Calibri" panose="020F0502020204030204" pitchFamily="34" charset="0"/>
                <a:cs typeface="Times New Roman" panose="02020603050405020304" pitchFamily="18" charset="0"/>
                <a:hlinkClick r:id="rId7"/>
              </a:rPr>
              <a:t>Stephanie.malmberg@minneapolismn.gov</a:t>
            </a:r>
            <a:r>
              <a:rPr lang="en-US" sz="1800" kern="0" dirty="0">
                <a:latin typeface="Calibri" panose="020F0502020204030204" pitchFamily="34" charset="0"/>
                <a:ea typeface="Calibri" panose="020F0502020204030204" pitchFamily="34" charset="0"/>
                <a:cs typeface="Times New Roman" panose="02020603050405020304" pitchFamily="18" charset="0"/>
              </a:rPr>
              <a:t> </a:t>
            </a:r>
          </a:p>
          <a:p>
            <a:pPr marL="457200" defTabSz="914400"/>
            <a:r>
              <a:rPr lang="en-US" sz="1800" kern="0" dirty="0">
                <a:latin typeface="Calibri" panose="020F0502020204030204" pitchFamily="34" charset="0"/>
                <a:ea typeface="Calibri" panose="020F0502020204030204" pitchFamily="34" charset="0"/>
                <a:cs typeface="Times New Roman" panose="02020603050405020304" pitchFamily="18" charset="0"/>
              </a:rPr>
              <a:t>612-673-3365</a:t>
            </a:r>
          </a:p>
          <a:p>
            <a:pPr defTabSz="914400"/>
            <a:r>
              <a:rPr lang="en-US" sz="2400" kern="0" dirty="0">
                <a:latin typeface="Calibri" panose="020F0502020204030204" pitchFamily="34" charset="0"/>
                <a:ea typeface="Calibri" panose="020F0502020204030204" pitchFamily="34" charset="0"/>
                <a:cs typeface="Times New Roman" panose="02020603050405020304" pitchFamily="18" charset="0"/>
              </a:rPr>
              <a:t>Project website:</a:t>
            </a:r>
          </a:p>
          <a:p>
            <a:pPr marL="457200" defTabSz="914400"/>
            <a:r>
              <a:rPr lang="en-US" sz="2400" kern="0" dirty="0">
                <a:latin typeface="Calibri" panose="020F0502020204030204" pitchFamily="34" charset="0"/>
                <a:ea typeface="Calibri" panose="020F0502020204030204" pitchFamily="34" charset="0"/>
                <a:cs typeface="Times New Roman" panose="02020603050405020304" pitchFamily="18" charset="0"/>
                <a:hlinkClick r:id="rId8"/>
              </a:rPr>
              <a:t>www.minneapolismn.gov/projects/HennepinSouth</a:t>
            </a:r>
            <a:r>
              <a:rPr lang="en-US" sz="2400" kern="0" dirty="0">
                <a:latin typeface="Calibri" panose="020F0502020204030204" pitchFamily="34" charset="0"/>
                <a:ea typeface="Calibri" panose="020F0502020204030204" pitchFamily="34" charset="0"/>
                <a:cs typeface="Times New Roman" panose="02020603050405020304" pitchFamily="18" charset="0"/>
              </a:rPr>
              <a:t> </a:t>
            </a:r>
          </a:p>
          <a:p>
            <a:pPr marL="0" lvl="1" defTabSz="914400"/>
            <a:endParaRPr lang="en-US" altLang="en-US" sz="1650" kern="0" dirty="0"/>
          </a:p>
        </p:txBody>
      </p:sp>
    </p:spTree>
    <p:custDataLst>
      <p:tags r:id="rId1"/>
    </p:custDataLst>
    <p:extLst>
      <p:ext uri="{BB962C8B-B14F-4D97-AF65-F5344CB8AC3E}">
        <p14:creationId xmlns:p14="http://schemas.microsoft.com/office/powerpoint/2010/main" val="27636124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99DF80-09EA-4CAF-98CF-C89F1C2152EA}"/>
              </a:ext>
            </a:extLst>
          </p:cNvPr>
          <p:cNvSpPr>
            <a:spLocks noGrp="1"/>
          </p:cNvSpPr>
          <p:nvPr>
            <p:ph type="title"/>
          </p:nvPr>
        </p:nvSpPr>
        <p:spPr>
          <a:xfrm>
            <a:off x="457200" y="171450"/>
            <a:ext cx="8229600" cy="662940"/>
          </a:xfrm>
        </p:spPr>
        <p:txBody>
          <a:bodyPr/>
          <a:lstStyle/>
          <a:p>
            <a:r>
              <a:rPr lang="en-US" dirty="0">
                <a:solidFill>
                  <a:schemeClr val="bg1"/>
                </a:solidFill>
              </a:rPr>
              <a:t>Project Improvements</a:t>
            </a:r>
          </a:p>
        </p:txBody>
      </p:sp>
      <p:sp>
        <p:nvSpPr>
          <p:cNvPr id="6" name="Content Placeholder 5">
            <a:extLst>
              <a:ext uri="{FF2B5EF4-FFF2-40B4-BE49-F238E27FC236}">
                <a16:creationId xmlns:a16="http://schemas.microsoft.com/office/drawing/2014/main" id="{7BD8AFC4-589B-4612-BAC7-B6BA0C81FAE4}"/>
              </a:ext>
            </a:extLst>
          </p:cNvPr>
          <p:cNvSpPr>
            <a:spLocks noGrp="1"/>
          </p:cNvSpPr>
          <p:nvPr>
            <p:ph idx="1"/>
          </p:nvPr>
        </p:nvSpPr>
        <p:spPr>
          <a:xfrm>
            <a:off x="457199" y="834390"/>
            <a:ext cx="3665519" cy="3623310"/>
          </a:xfrm>
        </p:spPr>
        <p:txBody>
          <a:bodyPr>
            <a:normAutofit/>
          </a:bodyPr>
          <a:lstStyle/>
          <a:p>
            <a:pPr lvl="1"/>
            <a:r>
              <a:rPr lang="en-US" sz="1600" dirty="0">
                <a:solidFill>
                  <a:schemeClr val="bg1"/>
                </a:solidFill>
              </a:rPr>
              <a:t>Reconstruct street for the full right-of-way width (sidewalk to sidewalk)</a:t>
            </a:r>
          </a:p>
          <a:p>
            <a:pPr lvl="2"/>
            <a:r>
              <a:rPr lang="en-US" sz="1400" dirty="0">
                <a:solidFill>
                  <a:schemeClr val="bg1"/>
                </a:solidFill>
              </a:rPr>
              <a:t>Two-way sidewalk level bikeway on west side</a:t>
            </a:r>
          </a:p>
          <a:p>
            <a:pPr lvl="2"/>
            <a:r>
              <a:rPr lang="en-US" sz="1400" dirty="0">
                <a:solidFill>
                  <a:schemeClr val="bg1"/>
                </a:solidFill>
              </a:rPr>
              <a:t>Parking/loading bays where feasible</a:t>
            </a:r>
          </a:p>
          <a:p>
            <a:pPr lvl="1"/>
            <a:r>
              <a:rPr lang="en-US" sz="1600" dirty="0">
                <a:solidFill>
                  <a:schemeClr val="bg1"/>
                </a:solidFill>
              </a:rPr>
              <a:t>1</a:t>
            </a:r>
            <a:r>
              <a:rPr lang="en-US" sz="1600" baseline="30000" dirty="0">
                <a:solidFill>
                  <a:schemeClr val="bg1"/>
                </a:solidFill>
              </a:rPr>
              <a:t>st</a:t>
            </a:r>
            <a:r>
              <a:rPr lang="en-US" sz="1600" dirty="0">
                <a:solidFill>
                  <a:schemeClr val="bg1"/>
                </a:solidFill>
              </a:rPr>
              <a:t> Ave Bridge replacement over Greenway</a:t>
            </a:r>
          </a:p>
          <a:p>
            <a:pPr lvl="1"/>
            <a:r>
              <a:rPr lang="en-US" sz="1600" dirty="0">
                <a:solidFill>
                  <a:schemeClr val="bg1"/>
                </a:solidFill>
              </a:rPr>
              <a:t>Sanitary sewer replacement </a:t>
            </a:r>
          </a:p>
          <a:p>
            <a:pPr lvl="1"/>
            <a:r>
              <a:rPr lang="en-US" sz="1600" dirty="0">
                <a:solidFill>
                  <a:schemeClr val="bg1"/>
                </a:solidFill>
              </a:rPr>
              <a:t>Pedestrian street Lighting</a:t>
            </a:r>
          </a:p>
          <a:p>
            <a:pPr lvl="1"/>
            <a:r>
              <a:rPr lang="en-US" sz="1600" dirty="0">
                <a:solidFill>
                  <a:schemeClr val="bg1"/>
                </a:solidFill>
              </a:rPr>
              <a:t>ADA and traffic signal upgrades</a:t>
            </a:r>
          </a:p>
          <a:p>
            <a:pPr lvl="1"/>
            <a:r>
              <a:rPr lang="en-US" sz="1600" dirty="0">
                <a:solidFill>
                  <a:schemeClr val="bg1"/>
                </a:solidFill>
              </a:rPr>
              <a:t>Green stormwater infrastructure</a:t>
            </a:r>
          </a:p>
          <a:p>
            <a:pPr marL="257175" lvl="1" indent="0">
              <a:buNone/>
            </a:pPr>
            <a:endParaRPr lang="en-US" dirty="0"/>
          </a:p>
        </p:txBody>
      </p:sp>
      <p:pic>
        <p:nvPicPr>
          <p:cNvPr id="4" name="Picture 3">
            <a:extLst>
              <a:ext uri="{FF2B5EF4-FFF2-40B4-BE49-F238E27FC236}">
                <a16:creationId xmlns:a16="http://schemas.microsoft.com/office/drawing/2014/main" id="{214114D1-6838-075E-EAC6-B0FA6CB7731F}"/>
              </a:ext>
            </a:extLst>
          </p:cNvPr>
          <p:cNvPicPr>
            <a:picLocks noChangeAspect="1"/>
          </p:cNvPicPr>
          <p:nvPr/>
        </p:nvPicPr>
        <p:blipFill rotWithShape="1">
          <a:blip r:embed="rId3"/>
          <a:srcRect l="24398" r="16025"/>
          <a:stretch/>
        </p:blipFill>
        <p:spPr>
          <a:xfrm rot="16200000">
            <a:off x="4503421" y="901876"/>
            <a:ext cx="4030980" cy="3339747"/>
          </a:xfrm>
          <a:prstGeom prst="rect">
            <a:avLst/>
          </a:prstGeom>
        </p:spPr>
      </p:pic>
    </p:spTree>
    <p:extLst>
      <p:ext uri="{BB962C8B-B14F-4D97-AF65-F5344CB8AC3E}">
        <p14:creationId xmlns:p14="http://schemas.microsoft.com/office/powerpoint/2010/main" val="68806621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4543E2D4-3122-4403-8BB0-8670EB503801}"/>
              </a:ext>
            </a:extLst>
          </p:cNvPr>
          <p:cNvSpPr txBox="1">
            <a:spLocks/>
          </p:cNvSpPr>
          <p:nvPr/>
        </p:nvSpPr>
        <p:spPr>
          <a:xfrm>
            <a:off x="1433449" y="553769"/>
            <a:ext cx="7285434" cy="978962"/>
          </a:xfrm>
          <a:prstGeom prst="rect">
            <a:avLst/>
          </a:prstGeom>
        </p:spPr>
        <p:txBody>
          <a:bodyPr anchor="ct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3200" b="1"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sym typeface="Arial"/>
              </a:rPr>
              <a:t>More resources and common questions</a:t>
            </a:r>
          </a:p>
        </p:txBody>
      </p:sp>
      <p:sp>
        <p:nvSpPr>
          <p:cNvPr id="2" name="Rectangle 1">
            <a:extLst>
              <a:ext uri="{FF2B5EF4-FFF2-40B4-BE49-F238E27FC236}">
                <a16:creationId xmlns:a16="http://schemas.microsoft.com/office/drawing/2014/main" id="{9A8C865F-18C9-414B-B88C-1162B147AA2E}"/>
              </a:ext>
            </a:extLst>
          </p:cNvPr>
          <p:cNvSpPr/>
          <p:nvPr/>
        </p:nvSpPr>
        <p:spPr>
          <a:xfrm>
            <a:off x="0" y="538425"/>
            <a:ext cx="1257300" cy="1009650"/>
          </a:xfrm>
          <a:prstGeom prst="rect">
            <a:avLst/>
          </a:prstGeom>
          <a:solidFill>
            <a:srgbClr val="77990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dirty="0">
              <a:ln>
                <a:noFill/>
              </a:ln>
              <a:solidFill>
                <a:srgbClr val="FFFFFF"/>
              </a:solidFill>
              <a:effectLst/>
              <a:uLnTx/>
              <a:uFillTx/>
              <a:latin typeface="Arial"/>
              <a:ea typeface="+mn-ea"/>
              <a:cs typeface="+mn-cs"/>
              <a:sym typeface="Arial"/>
            </a:endParaRPr>
          </a:p>
        </p:txBody>
      </p:sp>
      <p:pic>
        <p:nvPicPr>
          <p:cNvPr id="6" name="Graphic 5" descr="Cursor outline">
            <a:extLst>
              <a:ext uri="{FF2B5EF4-FFF2-40B4-BE49-F238E27FC236}">
                <a16:creationId xmlns:a16="http://schemas.microsoft.com/office/drawing/2014/main" id="{A29D8038-C1F3-4E2E-870F-7933170B7377}"/>
              </a:ext>
            </a:extLst>
          </p:cNvPr>
          <p:cNvPicPr>
            <a:picLocks noChangeAspect="1"/>
          </p:cNvPicPr>
          <p:nvPr/>
        </p:nvPicPr>
        <p:blipFill>
          <a:blip r:embed="rId4">
            <a:extLst>
              <a:ext uri="{96DAC541-7B7A-43D3-8B79-37D633B846F1}">
                <asvg:svgBlip xmlns:asvg="http://schemas.microsoft.com/office/drawing/2016/SVG/main" r:embed="rId5"/>
              </a:ext>
            </a:extLst>
          </a:blip>
          <a:srcRect/>
          <a:stretch/>
        </p:blipFill>
        <p:spPr>
          <a:xfrm>
            <a:off x="285750" y="685006"/>
            <a:ext cx="685800" cy="685800"/>
          </a:xfrm>
          <a:prstGeom prst="rect">
            <a:avLst/>
          </a:prstGeom>
        </p:spPr>
      </p:pic>
      <p:sp>
        <p:nvSpPr>
          <p:cNvPr id="7" name="Title 4">
            <a:extLst>
              <a:ext uri="{FF2B5EF4-FFF2-40B4-BE49-F238E27FC236}">
                <a16:creationId xmlns:a16="http://schemas.microsoft.com/office/drawing/2014/main" id="{CF02888F-B11E-4CB8-90EE-D48AC6FECC0A}"/>
              </a:ext>
            </a:extLst>
          </p:cNvPr>
          <p:cNvSpPr txBox="1">
            <a:spLocks/>
          </p:cNvSpPr>
          <p:nvPr/>
        </p:nvSpPr>
        <p:spPr>
          <a:xfrm>
            <a:off x="1433449" y="1628150"/>
            <a:ext cx="7285434" cy="1308991"/>
          </a:xfrm>
          <a:prstGeom prst="rect">
            <a:avLst/>
          </a:prstGeom>
        </p:spPr>
        <p:txBody>
          <a:bodyPr anchor="ct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600"/>
              </a:spcAft>
              <a:buClr>
                <a:srgbClr val="000000"/>
              </a:buClr>
              <a:buSzTx/>
              <a:buFont typeface="Arial"/>
              <a:buNone/>
              <a:tabLst/>
              <a:defRPr/>
            </a:pPr>
            <a:r>
              <a:rPr kumimoji="0" lang="en-US" sz="24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sym typeface="Arial"/>
              </a:rPr>
              <a:t>Visit the Special Assessment page on the City of Minneapolis website.</a:t>
            </a:r>
          </a:p>
        </p:txBody>
      </p:sp>
      <p:sp>
        <p:nvSpPr>
          <p:cNvPr id="10" name="Title 4">
            <a:extLst>
              <a:ext uri="{FF2B5EF4-FFF2-40B4-BE49-F238E27FC236}">
                <a16:creationId xmlns:a16="http://schemas.microsoft.com/office/drawing/2014/main" id="{D5FF51FD-A9A1-4AB9-BA59-999EFFA5405A}"/>
              </a:ext>
            </a:extLst>
          </p:cNvPr>
          <p:cNvSpPr txBox="1">
            <a:spLocks/>
          </p:cNvSpPr>
          <p:nvPr/>
        </p:nvSpPr>
        <p:spPr>
          <a:xfrm>
            <a:off x="1433449" y="2937141"/>
            <a:ext cx="7285434" cy="1308991"/>
          </a:xfrm>
          <a:prstGeom prst="rect">
            <a:avLst/>
          </a:prstGeom>
        </p:spPr>
        <p:txBody>
          <a:bodyPr anchor="ct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600"/>
              </a:spcAft>
              <a:buClr>
                <a:srgbClr val="000000"/>
              </a:buClr>
              <a:buSzTx/>
              <a:buFont typeface="Arial"/>
              <a:buNone/>
              <a:tabLst/>
              <a:defRPr/>
            </a:pPr>
            <a:r>
              <a:rPr kumimoji="0" lang="en-US" sz="24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sym typeface="Arial"/>
              </a:rPr>
              <a:t>Contact the Special Assessment Office at </a:t>
            </a:r>
            <a:r>
              <a:rPr kumimoji="0" lang="en-US" sz="24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sym typeface="Arial"/>
                <a:hlinkClick r:id="rId6"/>
              </a:rPr>
              <a:t>pwspecialassessments@minneapolismn.gov</a:t>
            </a:r>
            <a:r>
              <a:rPr kumimoji="0" lang="en-US" sz="20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sym typeface="Arial"/>
              </a:rPr>
              <a:t> </a:t>
            </a:r>
            <a:endParaRPr kumimoji="0" lang="en-US" sz="24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sym typeface="Arial"/>
            </a:endParaRPr>
          </a:p>
        </p:txBody>
      </p:sp>
    </p:spTree>
    <p:custDataLst>
      <p:tags r:id="rId1"/>
    </p:custDataLst>
    <p:extLst>
      <p:ext uri="{BB962C8B-B14F-4D97-AF65-F5344CB8AC3E}">
        <p14:creationId xmlns:p14="http://schemas.microsoft.com/office/powerpoint/2010/main" val="36596036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P spid="10"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206EAD"/>
        </a:solidFill>
        <a:effectLst/>
      </p:bgPr>
    </p:bg>
    <p:spTree>
      <p:nvGrpSpPr>
        <p:cNvPr id="1" name=""/>
        <p:cNvGrpSpPr/>
        <p:nvPr/>
      </p:nvGrpSpPr>
      <p:grpSpPr>
        <a:xfrm>
          <a:off x="0" y="0"/>
          <a:ext cx="0" cy="0"/>
          <a:chOff x="0" y="0"/>
          <a:chExt cx="0" cy="0"/>
        </a:xfrm>
      </p:grpSpPr>
      <p:pic>
        <p:nvPicPr>
          <p:cNvPr id="3" name="Picture 2" descr="Logo&#10;&#10;Description automatically generated">
            <a:extLst>
              <a:ext uri="{FF2B5EF4-FFF2-40B4-BE49-F238E27FC236}">
                <a16:creationId xmlns:a16="http://schemas.microsoft.com/office/drawing/2014/main" id="{4E749AE9-E6A3-4688-9112-87B15D49E99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817253" y="3697539"/>
            <a:ext cx="944469" cy="549017"/>
          </a:xfrm>
          <a:prstGeom prst="rect">
            <a:avLst/>
          </a:prstGeom>
        </p:spPr>
      </p:pic>
      <p:sp>
        <p:nvSpPr>
          <p:cNvPr id="13" name="Title 1">
            <a:extLst>
              <a:ext uri="{FF2B5EF4-FFF2-40B4-BE49-F238E27FC236}">
                <a16:creationId xmlns:a16="http://schemas.microsoft.com/office/drawing/2014/main" id="{A6E1C18E-8971-4A28-B3BF-ED9737DCC418}"/>
              </a:ext>
            </a:extLst>
          </p:cNvPr>
          <p:cNvSpPr txBox="1">
            <a:spLocks/>
          </p:cNvSpPr>
          <p:nvPr/>
        </p:nvSpPr>
        <p:spPr>
          <a:xfrm>
            <a:off x="1439333" y="2005561"/>
            <a:ext cx="6435892" cy="687663"/>
          </a:xfrm>
          <a:prstGeom prst="rect">
            <a:avLst/>
          </a:prstGeom>
        </p:spPr>
        <p:txBody>
          <a:bodyPr anchor="ctr"/>
          <a:lstStyle>
            <a:lvl1pPr algn="l" defTabSz="914400" rtl="0" eaLnBrk="1" latinLnBrk="0" hangingPunct="1">
              <a:lnSpc>
                <a:spcPct val="90000"/>
              </a:lnSpc>
              <a:spcBef>
                <a:spcPct val="0"/>
              </a:spcBef>
              <a:buNone/>
              <a:defRPr sz="4400" b="1" kern="1200">
                <a:solidFill>
                  <a:schemeClr val="tx1"/>
                </a:solidFill>
                <a:latin typeface="+mn-lt"/>
                <a:ea typeface="+mj-ea"/>
                <a:cs typeface="+mj-cs"/>
              </a:defRPr>
            </a:lvl1pPr>
          </a:lstStyle>
          <a:p>
            <a:pPr>
              <a:buClr>
                <a:srgbClr val="000000"/>
              </a:buClr>
            </a:pPr>
            <a:r>
              <a:rPr lang="en-US" sz="2850" dirty="0">
                <a:solidFill>
                  <a:srgbClr val="FFFFFF"/>
                </a:solidFill>
                <a:latin typeface="Calibri" panose="020F0502020204030204" pitchFamily="34" charset="0"/>
                <a:cs typeface="Calibri" panose="020F0502020204030204" pitchFamily="34" charset="0"/>
                <a:sym typeface="Arial"/>
              </a:rPr>
              <a:t>Street Reconstruction </a:t>
            </a:r>
          </a:p>
          <a:p>
            <a:pPr>
              <a:buClr>
                <a:srgbClr val="000000"/>
              </a:buClr>
            </a:pPr>
            <a:r>
              <a:rPr lang="en-US" sz="2850" dirty="0">
                <a:solidFill>
                  <a:srgbClr val="FFFFFF"/>
                </a:solidFill>
                <a:latin typeface="Calibri" panose="020F0502020204030204" pitchFamily="34" charset="0"/>
                <a:cs typeface="Calibri" panose="020F0502020204030204" pitchFamily="34" charset="0"/>
                <a:sym typeface="Arial"/>
              </a:rPr>
              <a:t>Special Assessment</a:t>
            </a:r>
          </a:p>
        </p:txBody>
      </p:sp>
      <p:sp>
        <p:nvSpPr>
          <p:cNvPr id="8" name="Rectangle 7">
            <a:extLst>
              <a:ext uri="{FF2B5EF4-FFF2-40B4-BE49-F238E27FC236}">
                <a16:creationId xmlns:a16="http://schemas.microsoft.com/office/drawing/2014/main" id="{634DEED0-D971-4DD5-871E-B9B28BD9C0B7}"/>
              </a:ext>
            </a:extLst>
          </p:cNvPr>
          <p:cNvSpPr/>
          <p:nvPr/>
        </p:nvSpPr>
        <p:spPr>
          <a:xfrm>
            <a:off x="1488909" y="2790110"/>
            <a:ext cx="3297920" cy="45719"/>
          </a:xfrm>
          <a:prstGeom prst="rect">
            <a:avLst/>
          </a:prstGeom>
          <a:solidFill>
            <a:srgbClr val="77990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Clr>
                <a:srgbClr val="000000"/>
              </a:buClr>
            </a:pPr>
            <a:endParaRPr lang="en-US" sz="1050" kern="0" dirty="0">
              <a:solidFill>
                <a:srgbClr val="FFFFFF"/>
              </a:solidFill>
              <a:latin typeface="Arial"/>
              <a:sym typeface="Arial"/>
            </a:endParaRPr>
          </a:p>
        </p:txBody>
      </p:sp>
      <p:sp>
        <p:nvSpPr>
          <p:cNvPr id="11" name="Title 4">
            <a:extLst>
              <a:ext uri="{FF2B5EF4-FFF2-40B4-BE49-F238E27FC236}">
                <a16:creationId xmlns:a16="http://schemas.microsoft.com/office/drawing/2014/main" id="{D79233B3-4D4C-4390-A5D1-37091B191949}"/>
              </a:ext>
            </a:extLst>
          </p:cNvPr>
          <p:cNvSpPr txBox="1">
            <a:spLocks/>
          </p:cNvSpPr>
          <p:nvPr/>
        </p:nvSpPr>
        <p:spPr>
          <a:xfrm>
            <a:off x="1488909" y="1575407"/>
            <a:ext cx="4901328" cy="430154"/>
          </a:xfrm>
          <a:prstGeom prst="rect">
            <a:avLst/>
          </a:prstGeom>
          <a:noFill/>
          <a:ln>
            <a:noFill/>
          </a:ln>
        </p:spPr>
        <p:txBody>
          <a:bodyPr spcFirstLastPara="1" wrap="square" lIns="68569" tIns="68569" rIns="68569" bIns="68569"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5200"/>
              <a:buFont typeface="Arial"/>
              <a:buNone/>
              <a:defRPr sz="5200" b="0" i="0" u="none" strike="noStrike" cap="none">
                <a:solidFill>
                  <a:schemeClr val="dk1"/>
                </a:solidFill>
                <a:latin typeface="Arial"/>
                <a:ea typeface="Arial"/>
                <a:cs typeface="Arial"/>
                <a:sym typeface="Arial"/>
              </a:defRPr>
            </a:lvl1pPr>
            <a:lvl2pPr marR="0" lvl="1" algn="ctr" rtl="0">
              <a:lnSpc>
                <a:spcPct val="100000"/>
              </a:lnSpc>
              <a:spcBef>
                <a:spcPts val="0"/>
              </a:spcBef>
              <a:spcAft>
                <a:spcPts val="0"/>
              </a:spcAft>
              <a:buClr>
                <a:schemeClr val="dk1"/>
              </a:buClr>
              <a:buSzPts val="5200"/>
              <a:buFont typeface="Arial"/>
              <a:buNone/>
              <a:defRPr sz="5200" b="0" i="0" u="none" strike="noStrike" cap="none">
                <a:solidFill>
                  <a:schemeClr val="dk1"/>
                </a:solidFill>
                <a:latin typeface="Arial"/>
                <a:ea typeface="Arial"/>
                <a:cs typeface="Arial"/>
                <a:sym typeface="Arial"/>
              </a:defRPr>
            </a:lvl2pPr>
            <a:lvl3pPr marR="0" lvl="2" algn="ctr" rtl="0">
              <a:lnSpc>
                <a:spcPct val="100000"/>
              </a:lnSpc>
              <a:spcBef>
                <a:spcPts val="0"/>
              </a:spcBef>
              <a:spcAft>
                <a:spcPts val="0"/>
              </a:spcAft>
              <a:buClr>
                <a:schemeClr val="dk1"/>
              </a:buClr>
              <a:buSzPts val="5200"/>
              <a:buFont typeface="Arial"/>
              <a:buNone/>
              <a:defRPr sz="5200" b="0" i="0" u="none" strike="noStrike" cap="none">
                <a:solidFill>
                  <a:schemeClr val="dk1"/>
                </a:solidFill>
                <a:latin typeface="Arial"/>
                <a:ea typeface="Arial"/>
                <a:cs typeface="Arial"/>
                <a:sym typeface="Arial"/>
              </a:defRPr>
            </a:lvl3pPr>
            <a:lvl4pPr marR="0" lvl="3" algn="ctr" rtl="0">
              <a:lnSpc>
                <a:spcPct val="100000"/>
              </a:lnSpc>
              <a:spcBef>
                <a:spcPts val="0"/>
              </a:spcBef>
              <a:spcAft>
                <a:spcPts val="0"/>
              </a:spcAft>
              <a:buClr>
                <a:schemeClr val="dk1"/>
              </a:buClr>
              <a:buSzPts val="5200"/>
              <a:buFont typeface="Arial"/>
              <a:buNone/>
              <a:defRPr sz="5200" b="0" i="0" u="none" strike="noStrike" cap="none">
                <a:solidFill>
                  <a:schemeClr val="dk1"/>
                </a:solidFill>
                <a:latin typeface="Arial"/>
                <a:ea typeface="Arial"/>
                <a:cs typeface="Arial"/>
                <a:sym typeface="Arial"/>
              </a:defRPr>
            </a:lvl4pPr>
            <a:lvl5pPr marR="0" lvl="4" algn="ctr" rtl="0">
              <a:lnSpc>
                <a:spcPct val="100000"/>
              </a:lnSpc>
              <a:spcBef>
                <a:spcPts val="0"/>
              </a:spcBef>
              <a:spcAft>
                <a:spcPts val="0"/>
              </a:spcAft>
              <a:buClr>
                <a:schemeClr val="dk1"/>
              </a:buClr>
              <a:buSzPts val="5200"/>
              <a:buFont typeface="Arial"/>
              <a:buNone/>
              <a:defRPr sz="5200" b="0" i="0" u="none" strike="noStrike" cap="none">
                <a:solidFill>
                  <a:schemeClr val="dk1"/>
                </a:solidFill>
                <a:latin typeface="Arial"/>
                <a:ea typeface="Arial"/>
                <a:cs typeface="Arial"/>
                <a:sym typeface="Arial"/>
              </a:defRPr>
            </a:lvl5pPr>
            <a:lvl6pPr marR="0" lvl="5" algn="ctr" rtl="0">
              <a:lnSpc>
                <a:spcPct val="100000"/>
              </a:lnSpc>
              <a:spcBef>
                <a:spcPts val="0"/>
              </a:spcBef>
              <a:spcAft>
                <a:spcPts val="0"/>
              </a:spcAft>
              <a:buClr>
                <a:schemeClr val="dk1"/>
              </a:buClr>
              <a:buSzPts val="5200"/>
              <a:buFont typeface="Arial"/>
              <a:buNone/>
              <a:defRPr sz="5200" b="0" i="0" u="none" strike="noStrike" cap="none">
                <a:solidFill>
                  <a:schemeClr val="dk1"/>
                </a:solidFill>
                <a:latin typeface="Arial"/>
                <a:ea typeface="Arial"/>
                <a:cs typeface="Arial"/>
                <a:sym typeface="Arial"/>
              </a:defRPr>
            </a:lvl6pPr>
            <a:lvl7pPr marR="0" lvl="6" algn="ctr" rtl="0">
              <a:lnSpc>
                <a:spcPct val="100000"/>
              </a:lnSpc>
              <a:spcBef>
                <a:spcPts val="0"/>
              </a:spcBef>
              <a:spcAft>
                <a:spcPts val="0"/>
              </a:spcAft>
              <a:buClr>
                <a:schemeClr val="dk1"/>
              </a:buClr>
              <a:buSzPts val="5200"/>
              <a:buFont typeface="Arial"/>
              <a:buNone/>
              <a:defRPr sz="5200" b="0" i="0" u="none" strike="noStrike" cap="none">
                <a:solidFill>
                  <a:schemeClr val="dk1"/>
                </a:solidFill>
                <a:latin typeface="Arial"/>
                <a:ea typeface="Arial"/>
                <a:cs typeface="Arial"/>
                <a:sym typeface="Arial"/>
              </a:defRPr>
            </a:lvl7pPr>
            <a:lvl8pPr marR="0" lvl="7" algn="ctr" rtl="0">
              <a:lnSpc>
                <a:spcPct val="100000"/>
              </a:lnSpc>
              <a:spcBef>
                <a:spcPts val="0"/>
              </a:spcBef>
              <a:spcAft>
                <a:spcPts val="0"/>
              </a:spcAft>
              <a:buClr>
                <a:schemeClr val="dk1"/>
              </a:buClr>
              <a:buSzPts val="5200"/>
              <a:buFont typeface="Arial"/>
              <a:buNone/>
              <a:defRPr sz="5200" b="0" i="0" u="none" strike="noStrike" cap="none">
                <a:solidFill>
                  <a:schemeClr val="dk1"/>
                </a:solidFill>
                <a:latin typeface="Arial"/>
                <a:ea typeface="Arial"/>
                <a:cs typeface="Arial"/>
                <a:sym typeface="Arial"/>
              </a:defRPr>
            </a:lvl8pPr>
            <a:lvl9pPr marR="0" lvl="8" algn="ctr" rtl="0">
              <a:lnSpc>
                <a:spcPct val="100000"/>
              </a:lnSpc>
              <a:spcBef>
                <a:spcPts val="0"/>
              </a:spcBef>
              <a:spcAft>
                <a:spcPts val="0"/>
              </a:spcAft>
              <a:buClr>
                <a:schemeClr val="dk1"/>
              </a:buClr>
              <a:buSzPts val="5200"/>
              <a:buFont typeface="Arial"/>
              <a:buNone/>
              <a:defRPr sz="5200" b="0" i="0" u="none" strike="noStrike" cap="none">
                <a:solidFill>
                  <a:schemeClr val="dk1"/>
                </a:solidFill>
                <a:latin typeface="Arial"/>
                <a:ea typeface="Arial"/>
                <a:cs typeface="Arial"/>
                <a:sym typeface="Arial"/>
              </a:defRPr>
            </a:lvl9pPr>
          </a:lstStyle>
          <a:p>
            <a:pPr algn="l">
              <a:lnSpc>
                <a:spcPct val="120000"/>
              </a:lnSpc>
              <a:buClr>
                <a:srgbClr val="000000"/>
              </a:buClr>
            </a:pPr>
            <a:r>
              <a:rPr lang="en-US" sz="1800" kern="0" dirty="0">
                <a:solidFill>
                  <a:srgbClr val="FFFFFF"/>
                </a:solidFill>
                <a:latin typeface="Calibri Light" panose="020F0302020204030204" pitchFamily="34" charset="0"/>
                <a:cs typeface="Calibri Light" panose="020F0302020204030204" pitchFamily="34" charset="0"/>
              </a:rPr>
              <a:t>City of Minneapolis</a:t>
            </a:r>
            <a:endParaRPr lang="en-US" sz="4050" kern="0" dirty="0">
              <a:solidFill>
                <a:srgbClr val="FFFFFF"/>
              </a:solidFill>
              <a:latin typeface="Calibri Light" panose="020F0302020204030204" pitchFamily="34" charset="0"/>
              <a:cs typeface="Calibri Light" panose="020F0302020204030204" pitchFamily="34" charset="0"/>
            </a:endParaRPr>
          </a:p>
        </p:txBody>
      </p:sp>
    </p:spTree>
    <p:custDataLst>
      <p:tags r:id="rId1"/>
    </p:custDataLst>
    <p:extLst>
      <p:ext uri="{BB962C8B-B14F-4D97-AF65-F5344CB8AC3E}">
        <p14:creationId xmlns:p14="http://schemas.microsoft.com/office/powerpoint/2010/main" val="20380563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a:extLst>
              <a:ext uri="{FF2B5EF4-FFF2-40B4-BE49-F238E27FC236}">
                <a16:creationId xmlns:a16="http://schemas.microsoft.com/office/drawing/2014/main" id="{A6E1C18E-8971-4A28-B3BF-ED9737DCC418}"/>
              </a:ext>
            </a:extLst>
          </p:cNvPr>
          <p:cNvSpPr txBox="1">
            <a:spLocks/>
          </p:cNvSpPr>
          <p:nvPr/>
        </p:nvSpPr>
        <p:spPr>
          <a:xfrm>
            <a:off x="1433449" y="1692441"/>
            <a:ext cx="7285434" cy="1918329"/>
          </a:xfrm>
          <a:prstGeom prst="rect">
            <a:avLst/>
          </a:prstGeom>
        </p:spPr>
        <p:txBody>
          <a:bodyPr anchor="t"/>
          <a:lstStyle>
            <a:lvl1pPr algn="l" defTabSz="914400" rtl="0" eaLnBrk="1" latinLnBrk="0" hangingPunct="1">
              <a:lnSpc>
                <a:spcPct val="90000"/>
              </a:lnSpc>
              <a:spcBef>
                <a:spcPct val="0"/>
              </a:spcBef>
              <a:buNone/>
              <a:defRPr sz="4400" b="1" kern="1200">
                <a:solidFill>
                  <a:schemeClr val="tx1"/>
                </a:solidFill>
                <a:latin typeface="+mn-lt"/>
                <a:ea typeface="+mj-ea"/>
                <a:cs typeface="+mj-cs"/>
              </a:defRPr>
            </a:lvl1pPr>
          </a:lstStyle>
          <a:p>
            <a:pPr marL="228600" indent="-228600">
              <a:lnSpc>
                <a:spcPct val="100000"/>
              </a:lnSpc>
              <a:spcAft>
                <a:spcPts val="600"/>
              </a:spcAft>
              <a:buFont typeface="Arial" panose="020B0604020202020204" pitchFamily="34" charset="0"/>
              <a:buChar char="•"/>
            </a:pPr>
            <a:r>
              <a:rPr lang="en-US" sz="2400" b="0" dirty="0">
                <a:solidFill>
                  <a:srgbClr val="000000"/>
                </a:solidFill>
                <a:latin typeface="Calibri" panose="020F0502020204030204" pitchFamily="34" charset="0"/>
                <a:cs typeface="Calibri" panose="020F0502020204030204" pitchFamily="34" charset="0"/>
              </a:rPr>
              <a:t>How assessments are calculated</a:t>
            </a:r>
          </a:p>
          <a:p>
            <a:pPr marL="228600" indent="-228600">
              <a:lnSpc>
                <a:spcPct val="100000"/>
              </a:lnSpc>
              <a:spcAft>
                <a:spcPts val="600"/>
              </a:spcAft>
              <a:buFont typeface="Arial" panose="020B0604020202020204" pitchFamily="34" charset="0"/>
              <a:buChar char="•"/>
            </a:pPr>
            <a:r>
              <a:rPr lang="en-US" sz="2400" b="0" dirty="0">
                <a:solidFill>
                  <a:srgbClr val="000000"/>
                </a:solidFill>
                <a:latin typeface="Calibri" panose="020F0502020204030204" pitchFamily="34" charset="0"/>
                <a:cs typeface="Calibri" panose="020F0502020204030204" pitchFamily="34" charset="0"/>
              </a:rPr>
              <a:t>Interest rate and term of the assessment</a:t>
            </a:r>
          </a:p>
          <a:p>
            <a:pPr marL="228600" indent="-228600">
              <a:lnSpc>
                <a:spcPct val="100000"/>
              </a:lnSpc>
              <a:spcAft>
                <a:spcPts val="600"/>
              </a:spcAft>
              <a:buFont typeface="Arial" panose="020B0604020202020204" pitchFamily="34" charset="0"/>
              <a:buChar char="•"/>
            </a:pPr>
            <a:r>
              <a:rPr lang="en-US" sz="2400" b="0" dirty="0">
                <a:solidFill>
                  <a:srgbClr val="000000"/>
                </a:solidFill>
                <a:latin typeface="Calibri" panose="020F0502020204030204" pitchFamily="34" charset="0"/>
                <a:cs typeface="Calibri" panose="020F0502020204030204" pitchFamily="34" charset="0"/>
              </a:rPr>
              <a:t>Payment options</a:t>
            </a:r>
          </a:p>
          <a:p>
            <a:pPr marL="228600" indent="-228600">
              <a:lnSpc>
                <a:spcPct val="100000"/>
              </a:lnSpc>
              <a:spcAft>
                <a:spcPts val="600"/>
              </a:spcAft>
              <a:buFont typeface="Arial" panose="020B0604020202020204" pitchFamily="34" charset="0"/>
              <a:buChar char="•"/>
            </a:pPr>
            <a:r>
              <a:rPr lang="en-US" sz="2400" b="0" dirty="0">
                <a:solidFill>
                  <a:srgbClr val="000000"/>
                </a:solidFill>
                <a:latin typeface="Calibri" panose="020F0502020204030204" pitchFamily="34" charset="0"/>
                <a:cs typeface="Calibri" panose="020F0502020204030204" pitchFamily="34" charset="0"/>
              </a:rPr>
              <a:t>Public hearing</a:t>
            </a:r>
          </a:p>
          <a:p>
            <a:pPr marL="228600" indent="-228600">
              <a:lnSpc>
                <a:spcPct val="100000"/>
              </a:lnSpc>
              <a:spcAft>
                <a:spcPts val="600"/>
              </a:spcAft>
              <a:buFont typeface="Arial" panose="020B0604020202020204" pitchFamily="34" charset="0"/>
              <a:buChar char="•"/>
            </a:pPr>
            <a:r>
              <a:rPr lang="en-US" sz="2400" b="0" dirty="0">
                <a:solidFill>
                  <a:srgbClr val="000000"/>
                </a:solidFill>
                <a:latin typeface="Calibri" panose="020F0502020204030204" pitchFamily="34" charset="0"/>
                <a:cs typeface="Calibri" panose="020F0502020204030204" pitchFamily="34" charset="0"/>
              </a:rPr>
              <a:t>Resources and contact information</a:t>
            </a:r>
          </a:p>
        </p:txBody>
      </p:sp>
      <p:sp>
        <p:nvSpPr>
          <p:cNvPr id="5" name="Title 4">
            <a:extLst>
              <a:ext uri="{FF2B5EF4-FFF2-40B4-BE49-F238E27FC236}">
                <a16:creationId xmlns:a16="http://schemas.microsoft.com/office/drawing/2014/main" id="{4543E2D4-3122-4403-8BB0-8670EB503801}"/>
              </a:ext>
            </a:extLst>
          </p:cNvPr>
          <p:cNvSpPr txBox="1">
            <a:spLocks/>
          </p:cNvSpPr>
          <p:nvPr/>
        </p:nvSpPr>
        <p:spPr>
          <a:xfrm>
            <a:off x="1433449" y="553769"/>
            <a:ext cx="7285434" cy="978962"/>
          </a:xfrm>
          <a:prstGeom prst="rect">
            <a:avLst/>
          </a:prstGeom>
        </p:spPr>
        <p:txBody>
          <a:bodyPr anchor="ct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US" sz="3600" b="1" dirty="0">
                <a:latin typeface="Calibri" panose="020F0502020204030204" pitchFamily="34" charset="0"/>
                <a:cs typeface="Calibri" panose="020F0502020204030204" pitchFamily="34" charset="0"/>
              </a:rPr>
              <a:t>Agenda</a:t>
            </a:r>
          </a:p>
        </p:txBody>
      </p:sp>
      <p:sp>
        <p:nvSpPr>
          <p:cNvPr id="2" name="Rectangle 1">
            <a:extLst>
              <a:ext uri="{FF2B5EF4-FFF2-40B4-BE49-F238E27FC236}">
                <a16:creationId xmlns:a16="http://schemas.microsoft.com/office/drawing/2014/main" id="{9A8C865F-18C9-414B-B88C-1162B147AA2E}"/>
              </a:ext>
            </a:extLst>
          </p:cNvPr>
          <p:cNvSpPr/>
          <p:nvPr/>
        </p:nvSpPr>
        <p:spPr>
          <a:xfrm>
            <a:off x="0" y="538425"/>
            <a:ext cx="1257300" cy="1009650"/>
          </a:xfrm>
          <a:prstGeom prst="rect">
            <a:avLst/>
          </a:prstGeom>
          <a:solidFill>
            <a:srgbClr val="77990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6" name="Graphic 5" descr="Laptop Secure">
            <a:extLst>
              <a:ext uri="{FF2B5EF4-FFF2-40B4-BE49-F238E27FC236}">
                <a16:creationId xmlns:a16="http://schemas.microsoft.com/office/drawing/2014/main" id="{A29D8038-C1F3-4E2E-870F-7933170B7377}"/>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285750" y="685006"/>
            <a:ext cx="685800" cy="685800"/>
          </a:xfrm>
          <a:prstGeom prst="rect">
            <a:avLst/>
          </a:prstGeom>
        </p:spPr>
      </p:pic>
    </p:spTree>
    <p:custDataLst>
      <p:tags r:id="rId1"/>
    </p:custDataLst>
    <p:extLst>
      <p:ext uri="{BB962C8B-B14F-4D97-AF65-F5344CB8AC3E}">
        <p14:creationId xmlns:p14="http://schemas.microsoft.com/office/powerpoint/2010/main" val="38702969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3">
                                            <p:txEl>
                                              <p:pRg st="0" end="0"/>
                                            </p:txEl>
                                          </p:spTgt>
                                        </p:tgtEl>
                                        <p:attrNameLst>
                                          <p:attrName>style.visibility</p:attrName>
                                        </p:attrNameLst>
                                      </p:cBhvr>
                                      <p:to>
                                        <p:strVal val="visible"/>
                                      </p:to>
                                    </p:set>
                                    <p:animEffect transition="in" filter="fade">
                                      <p:cBhvr>
                                        <p:cTn id="12" dur="500"/>
                                        <p:tgtEl>
                                          <p:spTgt spid="1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3">
                                            <p:txEl>
                                              <p:pRg st="1" end="1"/>
                                            </p:txEl>
                                          </p:spTgt>
                                        </p:tgtEl>
                                        <p:attrNameLst>
                                          <p:attrName>style.visibility</p:attrName>
                                        </p:attrNameLst>
                                      </p:cBhvr>
                                      <p:to>
                                        <p:strVal val="visible"/>
                                      </p:to>
                                    </p:set>
                                    <p:animEffect transition="in" filter="fade">
                                      <p:cBhvr>
                                        <p:cTn id="17" dur="500"/>
                                        <p:tgtEl>
                                          <p:spTgt spid="1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3">
                                            <p:txEl>
                                              <p:pRg st="2" end="2"/>
                                            </p:txEl>
                                          </p:spTgt>
                                        </p:tgtEl>
                                        <p:attrNameLst>
                                          <p:attrName>style.visibility</p:attrName>
                                        </p:attrNameLst>
                                      </p:cBhvr>
                                      <p:to>
                                        <p:strVal val="visible"/>
                                      </p:to>
                                    </p:set>
                                    <p:animEffect transition="in" filter="fade">
                                      <p:cBhvr>
                                        <p:cTn id="22" dur="500"/>
                                        <p:tgtEl>
                                          <p:spTgt spid="1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3">
                                            <p:txEl>
                                              <p:pRg st="3" end="3"/>
                                            </p:txEl>
                                          </p:spTgt>
                                        </p:tgtEl>
                                        <p:attrNameLst>
                                          <p:attrName>style.visibility</p:attrName>
                                        </p:attrNameLst>
                                      </p:cBhvr>
                                      <p:to>
                                        <p:strVal val="visible"/>
                                      </p:to>
                                    </p:set>
                                    <p:animEffect transition="in" filter="fade">
                                      <p:cBhvr>
                                        <p:cTn id="27" dur="500"/>
                                        <p:tgtEl>
                                          <p:spTgt spid="13">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3">
                                            <p:txEl>
                                              <p:pRg st="4" end="4"/>
                                            </p:txEl>
                                          </p:spTgt>
                                        </p:tgtEl>
                                        <p:attrNameLst>
                                          <p:attrName>style.visibility</p:attrName>
                                        </p:attrNameLst>
                                      </p:cBhvr>
                                      <p:to>
                                        <p:strVal val="visible"/>
                                      </p:to>
                                    </p:set>
                                    <p:animEffect transition="in" filter="fade">
                                      <p:cBhvr>
                                        <p:cTn id="32" dur="500"/>
                                        <p:tgtEl>
                                          <p:spTgt spid="1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uiExpand="1" build="p"/>
      <p:bldP spid="5"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114681"/>
        </a:solidFill>
        <a:effectLst/>
      </p:bgPr>
    </p:bg>
    <p:spTree>
      <p:nvGrpSpPr>
        <p:cNvPr id="1" name=""/>
        <p:cNvGrpSpPr/>
        <p:nvPr/>
      </p:nvGrpSpPr>
      <p:grpSpPr>
        <a:xfrm>
          <a:off x="0" y="0"/>
          <a:ext cx="0" cy="0"/>
          <a:chOff x="0" y="0"/>
          <a:chExt cx="0" cy="0"/>
        </a:xfrm>
      </p:grpSpPr>
      <p:sp>
        <p:nvSpPr>
          <p:cNvPr id="13" name="Title 1">
            <a:extLst>
              <a:ext uri="{FF2B5EF4-FFF2-40B4-BE49-F238E27FC236}">
                <a16:creationId xmlns:a16="http://schemas.microsoft.com/office/drawing/2014/main" id="{A6E1C18E-8971-4A28-B3BF-ED9737DCC418}"/>
              </a:ext>
            </a:extLst>
          </p:cNvPr>
          <p:cNvSpPr txBox="1">
            <a:spLocks/>
          </p:cNvSpPr>
          <p:nvPr/>
        </p:nvSpPr>
        <p:spPr>
          <a:xfrm>
            <a:off x="523372" y="891117"/>
            <a:ext cx="8097255" cy="3361266"/>
          </a:xfrm>
          <a:prstGeom prst="rect">
            <a:avLst/>
          </a:prstGeom>
        </p:spPr>
        <p:txBody>
          <a:bodyPr anchor="ctr"/>
          <a:lstStyle>
            <a:lvl1pPr algn="l" defTabSz="914400" rtl="0" eaLnBrk="1" latinLnBrk="0" hangingPunct="1">
              <a:lnSpc>
                <a:spcPct val="90000"/>
              </a:lnSpc>
              <a:spcBef>
                <a:spcPct val="0"/>
              </a:spcBef>
              <a:buNone/>
              <a:defRPr sz="4400" b="1" kern="1200">
                <a:solidFill>
                  <a:schemeClr val="tx1"/>
                </a:solidFill>
                <a:latin typeface="+mn-lt"/>
                <a:ea typeface="+mj-ea"/>
                <a:cs typeface="+mj-cs"/>
              </a:defRPr>
            </a:lvl1pPr>
          </a:lstStyle>
          <a:p>
            <a:pPr marL="0" marR="0" lvl="0" indent="0" algn="ctr" defTabSz="914400" rtl="0" eaLnBrk="1" fontAlgn="auto" latinLnBrk="0" hangingPunct="1">
              <a:lnSpc>
                <a:spcPct val="100000"/>
              </a:lnSpc>
              <a:spcBef>
                <a:spcPct val="0"/>
              </a:spcBef>
              <a:spcAft>
                <a:spcPts val="0"/>
              </a:spcAft>
              <a:buClr>
                <a:srgbClr val="000000"/>
              </a:buClr>
              <a:buSzTx/>
              <a:buFont typeface="Arial"/>
              <a:buNone/>
              <a:tabLst/>
              <a:defRPr/>
            </a:pPr>
            <a:r>
              <a:rPr kumimoji="0" lang="en-US" sz="4400" b="1" i="0" u="none" strike="noStrike" kern="1200" cap="none" spc="0" normalizeH="0" baseline="0" noProof="0" dirty="0">
                <a:ln>
                  <a:noFill/>
                </a:ln>
                <a:solidFill>
                  <a:srgbClr val="FFFFFF"/>
                </a:solidFill>
                <a:effectLst/>
                <a:uLnTx/>
                <a:uFillTx/>
                <a:latin typeface="Calibri" panose="020F0502020204030204" pitchFamily="34" charset="0"/>
                <a:ea typeface="+mj-ea"/>
                <a:cs typeface="Calibri" panose="020F0502020204030204" pitchFamily="34" charset="0"/>
                <a:sym typeface="Arial"/>
              </a:rPr>
              <a:t>How assessments are calculated</a:t>
            </a:r>
          </a:p>
        </p:txBody>
      </p:sp>
    </p:spTree>
    <p:custDataLst>
      <p:tags r:id="rId1"/>
    </p:custDataLst>
    <p:extLst>
      <p:ext uri="{BB962C8B-B14F-4D97-AF65-F5344CB8AC3E}">
        <p14:creationId xmlns:p14="http://schemas.microsoft.com/office/powerpoint/2010/main" val="28566389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3">
                                            <p:txEl>
                                              <p:pRg st="0" end="0"/>
                                            </p:txEl>
                                          </p:spTgt>
                                        </p:tgtEl>
                                        <p:attrNameLst>
                                          <p:attrName>style.visibility</p:attrName>
                                        </p:attrNameLst>
                                      </p:cBhvr>
                                      <p:to>
                                        <p:strVal val="visible"/>
                                      </p:to>
                                    </p:set>
                                    <p:animEffect transition="in" filter="fade">
                                      <p:cBhvr>
                                        <p:cTn id="7" dur="500"/>
                                        <p:tgtEl>
                                          <p:spTgt spid="1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1">
            <a:extLst>
              <a:ext uri="{FF2B5EF4-FFF2-40B4-BE49-F238E27FC236}">
                <a16:creationId xmlns:a16="http://schemas.microsoft.com/office/drawing/2014/main" id="{117BB7F6-7F7B-4AE6-8877-8AD6B1B19C0D}"/>
              </a:ext>
            </a:extLst>
          </p:cNvPr>
          <p:cNvSpPr/>
          <p:nvPr/>
        </p:nvSpPr>
        <p:spPr>
          <a:xfrm>
            <a:off x="3080083" y="-1584381"/>
            <a:ext cx="2983832" cy="2983832"/>
          </a:xfrm>
          <a:prstGeom prst="ellipse">
            <a:avLst/>
          </a:prstGeom>
          <a:solidFill>
            <a:srgbClr val="206EA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 name="Graphic 4" descr="Calculator outline">
            <a:extLst>
              <a:ext uri="{FF2B5EF4-FFF2-40B4-BE49-F238E27FC236}">
                <a16:creationId xmlns:a16="http://schemas.microsoft.com/office/drawing/2014/main" id="{3A244E2F-BA1A-4CBB-9C63-228F31536D51}"/>
              </a:ext>
            </a:extLst>
          </p:cNvPr>
          <p:cNvPicPr>
            <a:picLocks noChangeAspect="1"/>
          </p:cNvPicPr>
          <p:nvPr/>
        </p:nvPicPr>
        <p:blipFill>
          <a:blip r:embed="rId4">
            <a:extLst>
              <a:ext uri="{96DAC541-7B7A-43D3-8B79-37D633B846F1}">
                <asvg:svgBlip xmlns:asvg="http://schemas.microsoft.com/office/drawing/2016/SVG/main" r:embed="rId5"/>
              </a:ext>
            </a:extLst>
          </a:blip>
          <a:srcRect/>
          <a:stretch/>
        </p:blipFill>
        <p:spPr>
          <a:xfrm>
            <a:off x="4090737" y="70296"/>
            <a:ext cx="962526" cy="962526"/>
          </a:xfrm>
          <a:prstGeom prst="rect">
            <a:avLst/>
          </a:prstGeom>
        </p:spPr>
      </p:pic>
      <p:sp>
        <p:nvSpPr>
          <p:cNvPr id="8" name="Title 1">
            <a:extLst>
              <a:ext uri="{FF2B5EF4-FFF2-40B4-BE49-F238E27FC236}">
                <a16:creationId xmlns:a16="http://schemas.microsoft.com/office/drawing/2014/main" id="{149DF88B-EAA7-484F-A9E7-56963BA2FF53}"/>
              </a:ext>
            </a:extLst>
          </p:cNvPr>
          <p:cNvSpPr txBox="1">
            <a:spLocks/>
          </p:cNvSpPr>
          <p:nvPr/>
        </p:nvSpPr>
        <p:spPr>
          <a:xfrm>
            <a:off x="495298" y="1476536"/>
            <a:ext cx="8153402" cy="859478"/>
          </a:xfrm>
          <a:prstGeom prst="rect">
            <a:avLst/>
          </a:prstGeom>
        </p:spPr>
        <p:txBody>
          <a:bodyPr anchor="ctr"/>
          <a:lstStyle>
            <a:lvl1pPr algn="l" defTabSz="914400" rtl="0" eaLnBrk="1" latinLnBrk="0" hangingPunct="1">
              <a:lnSpc>
                <a:spcPct val="90000"/>
              </a:lnSpc>
              <a:spcBef>
                <a:spcPct val="0"/>
              </a:spcBef>
              <a:buNone/>
              <a:defRPr sz="4400" b="1" kern="1200">
                <a:solidFill>
                  <a:schemeClr val="tx1"/>
                </a:solidFill>
                <a:latin typeface="+mn-lt"/>
                <a:ea typeface="+mj-ea"/>
                <a:cs typeface="+mj-cs"/>
              </a:defRPr>
            </a:lvl1pPr>
          </a:lstStyle>
          <a:p>
            <a:pPr algn="ctr"/>
            <a:r>
              <a:rPr lang="en-US" sz="3200" dirty="0">
                <a:solidFill>
                  <a:srgbClr val="000000"/>
                </a:solidFill>
                <a:latin typeface="Calibri" panose="020F0502020204030204" pitchFamily="34" charset="0"/>
                <a:cs typeface="Calibri" panose="020F0502020204030204" pitchFamily="34" charset="0"/>
              </a:rPr>
              <a:t>Components of the calculation</a:t>
            </a:r>
          </a:p>
        </p:txBody>
      </p:sp>
      <p:grpSp>
        <p:nvGrpSpPr>
          <p:cNvPr id="21" name="Group 20">
            <a:extLst>
              <a:ext uri="{FF2B5EF4-FFF2-40B4-BE49-F238E27FC236}">
                <a16:creationId xmlns:a16="http://schemas.microsoft.com/office/drawing/2014/main" id="{DAE9976E-E86B-461F-8CB7-56B2C6C5E294}"/>
              </a:ext>
            </a:extLst>
          </p:cNvPr>
          <p:cNvGrpSpPr/>
          <p:nvPr/>
        </p:nvGrpSpPr>
        <p:grpSpPr>
          <a:xfrm>
            <a:off x="1236517" y="2563301"/>
            <a:ext cx="2597728" cy="1967135"/>
            <a:chOff x="1236517" y="2563301"/>
            <a:chExt cx="2597728" cy="1967135"/>
          </a:xfrm>
        </p:grpSpPr>
        <p:sp>
          <p:nvSpPr>
            <p:cNvPr id="4" name="Rectangle 3">
              <a:extLst>
                <a:ext uri="{FF2B5EF4-FFF2-40B4-BE49-F238E27FC236}">
                  <a16:creationId xmlns:a16="http://schemas.microsoft.com/office/drawing/2014/main" id="{135C0D0F-D191-4696-A8D5-ED1B176619BF}"/>
                </a:ext>
              </a:extLst>
            </p:cNvPr>
            <p:cNvSpPr/>
            <p:nvPr/>
          </p:nvSpPr>
          <p:spPr>
            <a:xfrm>
              <a:off x="1236518" y="2563301"/>
              <a:ext cx="2597727" cy="1967135"/>
            </a:xfrm>
            <a:prstGeom prst="rect">
              <a:avLst/>
            </a:prstGeom>
            <a:solidFill>
              <a:srgbClr val="F4F5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itle 1">
              <a:extLst>
                <a:ext uri="{FF2B5EF4-FFF2-40B4-BE49-F238E27FC236}">
                  <a16:creationId xmlns:a16="http://schemas.microsoft.com/office/drawing/2014/main" id="{C664D58E-92B9-4F8E-98B7-F09AA6C70993}"/>
                </a:ext>
              </a:extLst>
            </p:cNvPr>
            <p:cNvSpPr txBox="1">
              <a:spLocks/>
            </p:cNvSpPr>
            <p:nvPr/>
          </p:nvSpPr>
          <p:spPr>
            <a:xfrm>
              <a:off x="1236517" y="3561471"/>
              <a:ext cx="2597727" cy="730044"/>
            </a:xfrm>
            <a:prstGeom prst="rect">
              <a:avLst/>
            </a:prstGeom>
          </p:spPr>
          <p:txBody>
            <a:bodyPr anchor="ctr"/>
            <a:lstStyle>
              <a:lvl1pPr algn="l" defTabSz="914400" rtl="0" eaLnBrk="1" latinLnBrk="0" hangingPunct="1">
                <a:lnSpc>
                  <a:spcPct val="90000"/>
                </a:lnSpc>
                <a:spcBef>
                  <a:spcPct val="0"/>
                </a:spcBef>
                <a:buNone/>
                <a:defRPr sz="4400" b="1" kern="1200">
                  <a:solidFill>
                    <a:schemeClr val="tx1"/>
                  </a:solidFill>
                  <a:latin typeface="+mn-lt"/>
                  <a:ea typeface="+mj-ea"/>
                  <a:cs typeface="+mj-cs"/>
                </a:defRPr>
              </a:lvl1pPr>
            </a:lstStyle>
            <a:p>
              <a:pPr algn="ctr"/>
              <a:r>
                <a:rPr lang="en-US" sz="2400" b="0" dirty="0">
                  <a:solidFill>
                    <a:srgbClr val="000000"/>
                  </a:solidFill>
                  <a:latin typeface="Calibri" panose="020F0502020204030204" pitchFamily="34" charset="0"/>
                  <a:cs typeface="Calibri" panose="020F0502020204030204" pitchFamily="34" charset="0"/>
                </a:rPr>
                <a:t>Influence area</a:t>
              </a:r>
            </a:p>
          </p:txBody>
        </p:sp>
        <p:sp>
          <p:nvSpPr>
            <p:cNvPr id="9" name="Rectangle 8">
              <a:extLst>
                <a:ext uri="{FF2B5EF4-FFF2-40B4-BE49-F238E27FC236}">
                  <a16:creationId xmlns:a16="http://schemas.microsoft.com/office/drawing/2014/main" id="{5379EF6D-1882-4320-8E07-3D376FD532C1}"/>
                </a:ext>
              </a:extLst>
            </p:cNvPr>
            <p:cNvSpPr/>
            <p:nvPr/>
          </p:nvSpPr>
          <p:spPr>
            <a:xfrm>
              <a:off x="2125762" y="2563301"/>
              <a:ext cx="833782" cy="860980"/>
            </a:xfrm>
            <a:prstGeom prst="rect">
              <a:avLst/>
            </a:prstGeom>
            <a:solidFill>
              <a:srgbClr val="77990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0" name="Graphic 9" descr="Blueprint outline">
              <a:extLst>
                <a:ext uri="{FF2B5EF4-FFF2-40B4-BE49-F238E27FC236}">
                  <a16:creationId xmlns:a16="http://schemas.microsoft.com/office/drawing/2014/main" id="{FCF73AC8-A573-4851-8273-C8A121BE51BF}"/>
                </a:ext>
              </a:extLst>
            </p:cNvPr>
            <p:cNvPicPr>
              <a:picLocks noChangeAspect="1"/>
            </p:cNvPicPr>
            <p:nvPr/>
          </p:nvPicPr>
          <p:blipFill>
            <a:blip r:embed="rId6">
              <a:extLst>
                <a:ext uri="{96DAC541-7B7A-43D3-8B79-37D633B846F1}">
                  <asvg:svgBlip xmlns:asvg="http://schemas.microsoft.com/office/drawing/2016/SVG/main" r:embed="rId7"/>
                </a:ext>
              </a:extLst>
            </a:blip>
            <a:srcRect/>
            <a:stretch/>
          </p:blipFill>
          <p:spPr>
            <a:xfrm>
              <a:off x="2246301" y="2700323"/>
              <a:ext cx="588552" cy="588552"/>
            </a:xfrm>
            <a:prstGeom prst="rect">
              <a:avLst/>
            </a:prstGeom>
          </p:spPr>
        </p:pic>
      </p:grpSp>
      <p:grpSp>
        <p:nvGrpSpPr>
          <p:cNvPr id="22" name="Group 21">
            <a:extLst>
              <a:ext uri="{FF2B5EF4-FFF2-40B4-BE49-F238E27FC236}">
                <a16:creationId xmlns:a16="http://schemas.microsoft.com/office/drawing/2014/main" id="{E38D5F0A-D055-48AC-9F2C-8E67A4C768C2}"/>
              </a:ext>
            </a:extLst>
          </p:cNvPr>
          <p:cNvGrpSpPr/>
          <p:nvPr/>
        </p:nvGrpSpPr>
        <p:grpSpPr>
          <a:xfrm>
            <a:off x="5309756" y="2553281"/>
            <a:ext cx="2597728" cy="1977155"/>
            <a:chOff x="5309756" y="2553281"/>
            <a:chExt cx="2597728" cy="1977155"/>
          </a:xfrm>
        </p:grpSpPr>
        <p:sp>
          <p:nvSpPr>
            <p:cNvPr id="15" name="Rectangle 14">
              <a:extLst>
                <a:ext uri="{FF2B5EF4-FFF2-40B4-BE49-F238E27FC236}">
                  <a16:creationId xmlns:a16="http://schemas.microsoft.com/office/drawing/2014/main" id="{939A6699-E7C0-479F-97DB-FCCA294C534D}"/>
                </a:ext>
              </a:extLst>
            </p:cNvPr>
            <p:cNvSpPr/>
            <p:nvPr/>
          </p:nvSpPr>
          <p:spPr>
            <a:xfrm>
              <a:off x="5309757" y="2553281"/>
              <a:ext cx="2597727" cy="1977155"/>
            </a:xfrm>
            <a:prstGeom prst="rect">
              <a:avLst/>
            </a:prstGeom>
            <a:solidFill>
              <a:srgbClr val="F4F5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Title 1">
              <a:extLst>
                <a:ext uri="{FF2B5EF4-FFF2-40B4-BE49-F238E27FC236}">
                  <a16:creationId xmlns:a16="http://schemas.microsoft.com/office/drawing/2014/main" id="{944003C3-CC36-4154-8B79-437AD7884FBA}"/>
                </a:ext>
              </a:extLst>
            </p:cNvPr>
            <p:cNvSpPr txBox="1">
              <a:spLocks/>
            </p:cNvSpPr>
            <p:nvPr/>
          </p:nvSpPr>
          <p:spPr>
            <a:xfrm>
              <a:off x="5309756" y="3551451"/>
              <a:ext cx="2597727" cy="730044"/>
            </a:xfrm>
            <a:prstGeom prst="rect">
              <a:avLst/>
            </a:prstGeom>
          </p:spPr>
          <p:txBody>
            <a:bodyPr anchor="ctr"/>
            <a:lstStyle>
              <a:lvl1pPr algn="l" defTabSz="914400" rtl="0" eaLnBrk="1" latinLnBrk="0" hangingPunct="1">
                <a:lnSpc>
                  <a:spcPct val="90000"/>
                </a:lnSpc>
                <a:spcBef>
                  <a:spcPct val="0"/>
                </a:spcBef>
                <a:buNone/>
                <a:defRPr sz="4400" b="1" kern="1200">
                  <a:solidFill>
                    <a:schemeClr val="tx1"/>
                  </a:solidFill>
                  <a:latin typeface="+mn-lt"/>
                  <a:ea typeface="+mj-ea"/>
                  <a:cs typeface="+mj-cs"/>
                </a:defRPr>
              </a:lvl1pPr>
            </a:lstStyle>
            <a:p>
              <a:pPr algn="ctr">
                <a:lnSpc>
                  <a:spcPct val="85000"/>
                </a:lnSpc>
              </a:pPr>
              <a:r>
                <a:rPr lang="en-US" sz="2400" b="0" dirty="0">
                  <a:solidFill>
                    <a:srgbClr val="000000"/>
                  </a:solidFill>
                  <a:latin typeface="Calibri" panose="020F0502020204030204" pitchFamily="34" charset="0"/>
                  <a:cs typeface="Calibri" panose="020F0502020204030204" pitchFamily="34" charset="0"/>
                </a:rPr>
                <a:t>Uniform assessment rate</a:t>
              </a:r>
            </a:p>
          </p:txBody>
        </p:sp>
        <p:sp>
          <p:nvSpPr>
            <p:cNvPr id="17" name="Rectangle 16">
              <a:extLst>
                <a:ext uri="{FF2B5EF4-FFF2-40B4-BE49-F238E27FC236}">
                  <a16:creationId xmlns:a16="http://schemas.microsoft.com/office/drawing/2014/main" id="{AB155C15-1002-4857-B020-3E46C79CC45B}"/>
                </a:ext>
              </a:extLst>
            </p:cNvPr>
            <p:cNvSpPr/>
            <p:nvPr/>
          </p:nvSpPr>
          <p:spPr>
            <a:xfrm>
              <a:off x="6199001" y="2553281"/>
              <a:ext cx="833782" cy="860980"/>
            </a:xfrm>
            <a:prstGeom prst="rect">
              <a:avLst/>
            </a:prstGeom>
            <a:solidFill>
              <a:srgbClr val="77990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0" name="Graphic 19" descr="Dollar outline">
              <a:extLst>
                <a:ext uri="{FF2B5EF4-FFF2-40B4-BE49-F238E27FC236}">
                  <a16:creationId xmlns:a16="http://schemas.microsoft.com/office/drawing/2014/main" id="{BCAA2902-B267-43FD-AC7A-78CEEC49DF85}"/>
                </a:ext>
              </a:extLst>
            </p:cNvPr>
            <p:cNvPicPr>
              <a:picLocks noChangeAspect="1"/>
            </p:cNvPicPr>
            <p:nvPr/>
          </p:nvPicPr>
          <p:blipFill>
            <a:blip r:embed="rId8">
              <a:extLst>
                <a:ext uri="{96DAC541-7B7A-43D3-8B79-37D633B846F1}">
                  <asvg:svgBlip xmlns:asvg="http://schemas.microsoft.com/office/drawing/2016/SVG/main" r:embed="rId9"/>
                </a:ext>
              </a:extLst>
            </a:blip>
            <a:srcRect/>
            <a:stretch/>
          </p:blipFill>
          <p:spPr>
            <a:xfrm>
              <a:off x="6321616" y="2689495"/>
              <a:ext cx="588552" cy="588552"/>
            </a:xfrm>
            <a:prstGeom prst="rect">
              <a:avLst/>
            </a:prstGeom>
          </p:spPr>
        </p:pic>
      </p:grpSp>
    </p:spTree>
    <p:custDataLst>
      <p:tags r:id="rId1"/>
    </p:custDataLst>
    <p:extLst>
      <p:ext uri="{BB962C8B-B14F-4D97-AF65-F5344CB8AC3E}">
        <p14:creationId xmlns:p14="http://schemas.microsoft.com/office/powerpoint/2010/main" val="37791123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1"/>
                                        </p:tgtEl>
                                        <p:attrNameLst>
                                          <p:attrName>style.visibility</p:attrName>
                                        </p:attrNameLst>
                                      </p:cBhvr>
                                      <p:to>
                                        <p:strVal val="visible"/>
                                      </p:to>
                                    </p:set>
                                    <p:animEffect transition="in" filter="fade">
                                      <p:cBhvr>
                                        <p:cTn id="12" dur="500"/>
                                        <p:tgtEl>
                                          <p:spTgt spid="2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fade">
                                      <p:cBhvr>
                                        <p:cTn id="17"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1">
            <a:extLst>
              <a:ext uri="{FF2B5EF4-FFF2-40B4-BE49-F238E27FC236}">
                <a16:creationId xmlns:a16="http://schemas.microsoft.com/office/drawing/2014/main" id="{117BB7F6-7F7B-4AE6-8877-8AD6B1B19C0D}"/>
              </a:ext>
            </a:extLst>
          </p:cNvPr>
          <p:cNvSpPr/>
          <p:nvPr/>
        </p:nvSpPr>
        <p:spPr>
          <a:xfrm>
            <a:off x="3080083" y="-1584381"/>
            <a:ext cx="2983832" cy="2983832"/>
          </a:xfrm>
          <a:prstGeom prst="ellipse">
            <a:avLst/>
          </a:prstGeom>
          <a:solidFill>
            <a:srgbClr val="206EA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 name="Graphic 4" descr="Calculator outline">
            <a:extLst>
              <a:ext uri="{FF2B5EF4-FFF2-40B4-BE49-F238E27FC236}">
                <a16:creationId xmlns:a16="http://schemas.microsoft.com/office/drawing/2014/main" id="{3A244E2F-BA1A-4CBB-9C63-228F31536D51}"/>
              </a:ext>
            </a:extLst>
          </p:cNvPr>
          <p:cNvPicPr>
            <a:picLocks noChangeAspect="1"/>
          </p:cNvPicPr>
          <p:nvPr/>
        </p:nvPicPr>
        <p:blipFill>
          <a:blip r:embed="rId4">
            <a:extLst>
              <a:ext uri="{96DAC541-7B7A-43D3-8B79-37D633B846F1}">
                <asvg:svgBlip xmlns:asvg="http://schemas.microsoft.com/office/drawing/2016/SVG/main" r:embed="rId5"/>
              </a:ext>
            </a:extLst>
          </a:blip>
          <a:srcRect/>
          <a:stretch/>
        </p:blipFill>
        <p:spPr>
          <a:xfrm>
            <a:off x="4090737" y="70296"/>
            <a:ext cx="962526" cy="962526"/>
          </a:xfrm>
          <a:prstGeom prst="rect">
            <a:avLst/>
          </a:prstGeom>
        </p:spPr>
      </p:pic>
      <p:grpSp>
        <p:nvGrpSpPr>
          <p:cNvPr id="10" name="Group 9">
            <a:extLst>
              <a:ext uri="{FF2B5EF4-FFF2-40B4-BE49-F238E27FC236}">
                <a16:creationId xmlns:a16="http://schemas.microsoft.com/office/drawing/2014/main" id="{809EBFC3-14F9-427F-8616-13FE3C9E638F}"/>
              </a:ext>
            </a:extLst>
          </p:cNvPr>
          <p:cNvGrpSpPr/>
          <p:nvPr/>
        </p:nvGrpSpPr>
        <p:grpSpPr>
          <a:xfrm>
            <a:off x="495298" y="1936370"/>
            <a:ext cx="8153402" cy="2354519"/>
            <a:chOff x="495298" y="1936370"/>
            <a:chExt cx="8153402" cy="2354519"/>
          </a:xfrm>
        </p:grpSpPr>
        <p:sp>
          <p:nvSpPr>
            <p:cNvPr id="3" name="Title 1">
              <a:extLst>
                <a:ext uri="{FF2B5EF4-FFF2-40B4-BE49-F238E27FC236}">
                  <a16:creationId xmlns:a16="http://schemas.microsoft.com/office/drawing/2014/main" id="{C664D58E-92B9-4F8E-98B7-F09AA6C70993}"/>
                </a:ext>
              </a:extLst>
            </p:cNvPr>
            <p:cNvSpPr txBox="1">
              <a:spLocks/>
            </p:cNvSpPr>
            <p:nvPr/>
          </p:nvSpPr>
          <p:spPr>
            <a:xfrm>
              <a:off x="1427747" y="1936370"/>
              <a:ext cx="4493819" cy="859478"/>
            </a:xfrm>
            <a:prstGeom prst="rect">
              <a:avLst/>
            </a:prstGeom>
          </p:spPr>
          <p:txBody>
            <a:bodyPr anchor="ctr"/>
            <a:lstStyle>
              <a:lvl1pPr algn="l" defTabSz="914400" rtl="0" eaLnBrk="1" latinLnBrk="0" hangingPunct="1">
                <a:lnSpc>
                  <a:spcPct val="90000"/>
                </a:lnSpc>
                <a:spcBef>
                  <a:spcPct val="0"/>
                </a:spcBef>
                <a:buNone/>
                <a:defRPr sz="4400" b="1" kern="1200">
                  <a:solidFill>
                    <a:schemeClr val="tx1"/>
                  </a:solidFill>
                  <a:latin typeface="+mn-lt"/>
                  <a:ea typeface="+mj-ea"/>
                  <a:cs typeface="+mj-cs"/>
                </a:defRPr>
              </a:lvl1pPr>
            </a:lstStyle>
            <a:p>
              <a:pPr algn="ctr"/>
              <a:r>
                <a:rPr lang="en-US" sz="4000" b="0" dirty="0">
                  <a:solidFill>
                    <a:srgbClr val="000000"/>
                  </a:solidFill>
                  <a:latin typeface="Calibri" panose="020F0502020204030204" pitchFamily="34" charset="0"/>
                  <a:cs typeface="Calibri" panose="020F0502020204030204" pitchFamily="34" charset="0"/>
                </a:rPr>
                <a:t>Influence area</a:t>
              </a:r>
            </a:p>
          </p:txBody>
        </p:sp>
        <p:sp>
          <p:nvSpPr>
            <p:cNvPr id="6" name="Title 1">
              <a:extLst>
                <a:ext uri="{FF2B5EF4-FFF2-40B4-BE49-F238E27FC236}">
                  <a16:creationId xmlns:a16="http://schemas.microsoft.com/office/drawing/2014/main" id="{CBF83CD3-D5CE-4790-8ADB-3ED557538EA4}"/>
                </a:ext>
              </a:extLst>
            </p:cNvPr>
            <p:cNvSpPr txBox="1">
              <a:spLocks/>
            </p:cNvSpPr>
            <p:nvPr/>
          </p:nvSpPr>
          <p:spPr>
            <a:xfrm>
              <a:off x="495298" y="2572119"/>
              <a:ext cx="8153402" cy="859478"/>
            </a:xfrm>
            <a:prstGeom prst="rect">
              <a:avLst/>
            </a:prstGeom>
          </p:spPr>
          <p:txBody>
            <a:bodyPr anchor="ctr"/>
            <a:lstStyle>
              <a:lvl1pPr algn="l" defTabSz="914400" rtl="0" eaLnBrk="1" latinLnBrk="0" hangingPunct="1">
                <a:lnSpc>
                  <a:spcPct val="90000"/>
                </a:lnSpc>
                <a:spcBef>
                  <a:spcPct val="0"/>
                </a:spcBef>
                <a:buNone/>
                <a:defRPr sz="4400" b="1" kern="1200">
                  <a:solidFill>
                    <a:schemeClr val="tx1"/>
                  </a:solidFill>
                  <a:latin typeface="+mn-lt"/>
                  <a:ea typeface="+mj-ea"/>
                  <a:cs typeface="+mj-cs"/>
                </a:defRPr>
              </a:lvl1pPr>
            </a:lstStyle>
            <a:p>
              <a:pPr algn="ctr"/>
              <a:r>
                <a:rPr lang="en-US" sz="4000" b="0" dirty="0">
                  <a:solidFill>
                    <a:srgbClr val="000000"/>
                  </a:solidFill>
                  <a:latin typeface="Calibri" panose="020F0502020204030204" pitchFamily="34" charset="0"/>
                  <a:cs typeface="Calibri" panose="020F0502020204030204" pitchFamily="34" charset="0"/>
                </a:rPr>
                <a:t>x uniform assessment rate</a:t>
              </a:r>
            </a:p>
          </p:txBody>
        </p:sp>
        <p:cxnSp>
          <p:nvCxnSpPr>
            <p:cNvPr id="7" name="Straight Connector 6">
              <a:extLst>
                <a:ext uri="{FF2B5EF4-FFF2-40B4-BE49-F238E27FC236}">
                  <a16:creationId xmlns:a16="http://schemas.microsoft.com/office/drawing/2014/main" id="{215C1178-88AD-496B-9C38-C52462D8821F}"/>
                </a:ext>
              </a:extLst>
            </p:cNvPr>
            <p:cNvCxnSpPr>
              <a:cxnSpLocks/>
            </p:cNvCxnSpPr>
            <p:nvPr/>
          </p:nvCxnSpPr>
          <p:spPr>
            <a:xfrm>
              <a:off x="1427748" y="3431597"/>
              <a:ext cx="6288505" cy="0"/>
            </a:xfrm>
            <a:prstGeom prst="line">
              <a:avLst/>
            </a:prstGeom>
            <a:ln w="12700">
              <a:solidFill>
                <a:srgbClr val="000000"/>
              </a:solidFill>
            </a:ln>
          </p:spPr>
          <p:style>
            <a:lnRef idx="1">
              <a:schemeClr val="accent1"/>
            </a:lnRef>
            <a:fillRef idx="0">
              <a:schemeClr val="accent1"/>
            </a:fillRef>
            <a:effectRef idx="0">
              <a:schemeClr val="accent1"/>
            </a:effectRef>
            <a:fontRef idx="minor">
              <a:schemeClr val="tx1"/>
            </a:fontRef>
          </p:style>
        </p:cxnSp>
        <p:sp>
          <p:nvSpPr>
            <p:cNvPr id="9" name="Title 1">
              <a:extLst>
                <a:ext uri="{FF2B5EF4-FFF2-40B4-BE49-F238E27FC236}">
                  <a16:creationId xmlns:a16="http://schemas.microsoft.com/office/drawing/2014/main" id="{2096945D-765D-478F-A02C-6B870209CE66}"/>
                </a:ext>
              </a:extLst>
            </p:cNvPr>
            <p:cNvSpPr txBox="1">
              <a:spLocks/>
            </p:cNvSpPr>
            <p:nvPr/>
          </p:nvSpPr>
          <p:spPr>
            <a:xfrm>
              <a:off x="495298" y="3431411"/>
              <a:ext cx="8153402" cy="859478"/>
            </a:xfrm>
            <a:prstGeom prst="rect">
              <a:avLst/>
            </a:prstGeom>
          </p:spPr>
          <p:txBody>
            <a:bodyPr anchor="ctr"/>
            <a:lstStyle>
              <a:lvl1pPr algn="l" defTabSz="914400" rtl="0" eaLnBrk="1" latinLnBrk="0" hangingPunct="1">
                <a:lnSpc>
                  <a:spcPct val="90000"/>
                </a:lnSpc>
                <a:spcBef>
                  <a:spcPct val="0"/>
                </a:spcBef>
                <a:buNone/>
                <a:defRPr sz="4400" b="1" kern="1200">
                  <a:solidFill>
                    <a:schemeClr val="tx1"/>
                  </a:solidFill>
                  <a:latin typeface="+mn-lt"/>
                  <a:ea typeface="+mj-ea"/>
                  <a:cs typeface="+mj-cs"/>
                </a:defRPr>
              </a:lvl1pPr>
            </a:lstStyle>
            <a:p>
              <a:pPr algn="ctr"/>
              <a:r>
                <a:rPr lang="en-US" sz="4000" b="0" dirty="0">
                  <a:solidFill>
                    <a:srgbClr val="000000"/>
                  </a:solidFill>
                  <a:latin typeface="Calibri" panose="020F0502020204030204" pitchFamily="34" charset="0"/>
                  <a:cs typeface="Calibri" panose="020F0502020204030204" pitchFamily="34" charset="0"/>
                </a:rPr>
                <a:t>Assessment</a:t>
              </a:r>
            </a:p>
          </p:txBody>
        </p:sp>
      </p:grpSp>
    </p:spTree>
    <p:custDataLst>
      <p:tags r:id="rId1"/>
    </p:custDataLst>
    <p:extLst>
      <p:ext uri="{BB962C8B-B14F-4D97-AF65-F5344CB8AC3E}">
        <p14:creationId xmlns:p14="http://schemas.microsoft.com/office/powerpoint/2010/main" val="7175897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Content Placeholder 9">
            <a:extLst>
              <a:ext uri="{FF2B5EF4-FFF2-40B4-BE49-F238E27FC236}">
                <a16:creationId xmlns:a16="http://schemas.microsoft.com/office/drawing/2014/main" id="{2479AF8B-7104-432B-84D0-47D9E8C17B69}"/>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p:blipFill>
        <p:spPr>
          <a:xfrm>
            <a:off x="3525006" y="121589"/>
            <a:ext cx="4505093" cy="4894421"/>
          </a:xfrm>
          <a:prstGeom prst="rect">
            <a:avLst/>
          </a:prstGeom>
        </p:spPr>
      </p:pic>
      <p:pic>
        <p:nvPicPr>
          <p:cNvPr id="17" name="Content Placeholder 9">
            <a:extLst>
              <a:ext uri="{FF2B5EF4-FFF2-40B4-BE49-F238E27FC236}">
                <a16:creationId xmlns:a16="http://schemas.microsoft.com/office/drawing/2014/main" id="{8D22E516-356D-4626-8FBC-8E9D90384FC6}"/>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p:blipFill>
        <p:spPr>
          <a:xfrm>
            <a:off x="3518563" y="124539"/>
            <a:ext cx="4505092" cy="4894421"/>
          </a:xfrm>
          <a:prstGeom prst="rect">
            <a:avLst/>
          </a:prstGeom>
        </p:spPr>
      </p:pic>
      <p:grpSp>
        <p:nvGrpSpPr>
          <p:cNvPr id="5" name="Group 4">
            <a:extLst>
              <a:ext uri="{FF2B5EF4-FFF2-40B4-BE49-F238E27FC236}">
                <a16:creationId xmlns:a16="http://schemas.microsoft.com/office/drawing/2014/main" id="{67039D06-B67A-4FC3-AC84-E8853CAFC5E8}"/>
              </a:ext>
            </a:extLst>
          </p:cNvPr>
          <p:cNvGrpSpPr/>
          <p:nvPr/>
        </p:nvGrpSpPr>
        <p:grpSpPr>
          <a:xfrm>
            <a:off x="1" y="0"/>
            <a:ext cx="2550694" cy="5143500"/>
            <a:chOff x="1" y="0"/>
            <a:chExt cx="2550694" cy="5143500"/>
          </a:xfrm>
        </p:grpSpPr>
        <p:grpSp>
          <p:nvGrpSpPr>
            <p:cNvPr id="11" name="Group 10">
              <a:extLst>
                <a:ext uri="{FF2B5EF4-FFF2-40B4-BE49-F238E27FC236}">
                  <a16:creationId xmlns:a16="http://schemas.microsoft.com/office/drawing/2014/main" id="{82ED1726-244B-45ED-9993-49A17E59BEE8}"/>
                </a:ext>
              </a:extLst>
            </p:cNvPr>
            <p:cNvGrpSpPr/>
            <p:nvPr/>
          </p:nvGrpSpPr>
          <p:grpSpPr>
            <a:xfrm>
              <a:off x="1" y="0"/>
              <a:ext cx="2550694" cy="5143500"/>
              <a:chOff x="0" y="0"/>
              <a:chExt cx="3400926" cy="6858000"/>
            </a:xfrm>
          </p:grpSpPr>
          <p:sp>
            <p:nvSpPr>
              <p:cNvPr id="32" name="Rectangle 31">
                <a:extLst>
                  <a:ext uri="{FF2B5EF4-FFF2-40B4-BE49-F238E27FC236}">
                    <a16:creationId xmlns:a16="http://schemas.microsoft.com/office/drawing/2014/main" id="{C10B5BF8-7A3F-4731-B4E6-0FA789E70F18}"/>
                  </a:ext>
                </a:extLst>
              </p:cNvPr>
              <p:cNvSpPr/>
              <p:nvPr/>
            </p:nvSpPr>
            <p:spPr>
              <a:xfrm>
                <a:off x="0" y="0"/>
                <a:ext cx="3400926" cy="6858000"/>
              </a:xfrm>
              <a:prstGeom prst="rect">
                <a:avLst/>
              </a:prstGeom>
              <a:solidFill>
                <a:srgbClr val="206EA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dirty="0"/>
              </a:p>
            </p:txBody>
          </p:sp>
          <p:sp>
            <p:nvSpPr>
              <p:cNvPr id="40" name="Title 1">
                <a:extLst>
                  <a:ext uri="{FF2B5EF4-FFF2-40B4-BE49-F238E27FC236}">
                    <a16:creationId xmlns:a16="http://schemas.microsoft.com/office/drawing/2014/main" id="{4776434E-CA87-4B82-BEC9-A9A24E84E661}"/>
                  </a:ext>
                </a:extLst>
              </p:cNvPr>
              <p:cNvSpPr txBox="1">
                <a:spLocks/>
              </p:cNvSpPr>
              <p:nvPr/>
            </p:nvSpPr>
            <p:spPr>
              <a:xfrm>
                <a:off x="423989" y="762608"/>
                <a:ext cx="2538454" cy="4481688"/>
              </a:xfrm>
              <a:prstGeom prst="rect">
                <a:avLst/>
              </a:prstGeom>
            </p:spPr>
            <p:txBody>
              <a:bodyPr anchor="ctr"/>
              <a:lstStyle>
                <a:lvl1pPr algn="l" defTabSz="914400" rtl="0" eaLnBrk="1" latinLnBrk="0" hangingPunct="1">
                  <a:lnSpc>
                    <a:spcPct val="90000"/>
                  </a:lnSpc>
                  <a:spcBef>
                    <a:spcPct val="0"/>
                  </a:spcBef>
                  <a:buNone/>
                  <a:defRPr sz="4400" b="1" kern="1200">
                    <a:solidFill>
                      <a:schemeClr val="tx1"/>
                    </a:solidFill>
                    <a:latin typeface="+mn-lt"/>
                    <a:ea typeface="+mj-ea"/>
                    <a:cs typeface="+mj-cs"/>
                  </a:defRPr>
                </a:lvl1pPr>
              </a:lstStyle>
              <a:p>
                <a:pPr algn="ctr">
                  <a:lnSpc>
                    <a:spcPct val="80000"/>
                  </a:lnSpc>
                </a:pPr>
                <a:r>
                  <a:rPr lang="en-US" sz="3200" b="0" dirty="0">
                    <a:solidFill>
                      <a:schemeClr val="bg1"/>
                    </a:solidFill>
                    <a:latin typeface="Calibri" panose="020F0502020204030204" pitchFamily="34" charset="0"/>
                    <a:cs typeface="Calibri" panose="020F0502020204030204" pitchFamily="34" charset="0"/>
                  </a:rPr>
                  <a:t>Influence area method</a:t>
                </a:r>
              </a:p>
            </p:txBody>
          </p:sp>
        </p:grpSp>
        <p:pic>
          <p:nvPicPr>
            <p:cNvPr id="19" name="Graphic 18" descr="Blueprint outline">
              <a:extLst>
                <a:ext uri="{FF2B5EF4-FFF2-40B4-BE49-F238E27FC236}">
                  <a16:creationId xmlns:a16="http://schemas.microsoft.com/office/drawing/2014/main" id="{7B2407B8-50BF-4CDD-AF0C-E46169B1F3D1}"/>
                </a:ext>
              </a:extLst>
            </p:cNvPr>
            <p:cNvPicPr>
              <a:picLocks noChangeAspect="1"/>
            </p:cNvPicPr>
            <p:nvPr/>
          </p:nvPicPr>
          <p:blipFill>
            <a:blip r:embed="rId6">
              <a:extLst>
                <a:ext uri="{96DAC541-7B7A-43D3-8B79-37D633B846F1}">
                  <asvg:svgBlip xmlns:asvg="http://schemas.microsoft.com/office/drawing/2016/SVG/main" r:embed="rId7"/>
                </a:ext>
              </a:extLst>
            </a:blip>
            <a:srcRect/>
            <a:stretch/>
          </p:blipFill>
          <p:spPr>
            <a:xfrm>
              <a:off x="919818" y="2962005"/>
              <a:ext cx="732226" cy="732226"/>
            </a:xfrm>
            <a:prstGeom prst="rect">
              <a:avLst/>
            </a:prstGeom>
          </p:spPr>
        </p:pic>
      </p:grpSp>
    </p:spTree>
    <p:custDataLst>
      <p:tags r:id="rId1"/>
    </p:custDataLst>
    <p:extLst>
      <p:ext uri="{BB962C8B-B14F-4D97-AF65-F5344CB8AC3E}">
        <p14:creationId xmlns:p14="http://schemas.microsoft.com/office/powerpoint/2010/main" val="5407177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0.xml><?xml version="1.0" encoding="utf-8"?>
<p:tagLst xmlns:a="http://schemas.openxmlformats.org/drawingml/2006/main" xmlns:r="http://schemas.openxmlformats.org/officeDocument/2006/relationships" xmlns:p="http://schemas.openxmlformats.org/presentationml/2006/main">
  <p:tag name="TIMING" val="|1.1|2.2"/>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TIMING" val="|1.1|2.2"/>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TIMING" val="|1.1|2.2"/>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4.xml><?xml version="1.0" encoding="utf-8"?>
<p:tagLst xmlns:a="http://schemas.openxmlformats.org/drawingml/2006/main" xmlns:r="http://schemas.openxmlformats.org/officeDocument/2006/relationships" xmlns:p="http://schemas.openxmlformats.org/presentationml/2006/main">
  <p:tag name="TIMING" val="|1.1|2.2"/>
  <p:tag name="ARTICULATE_SLIDE_THUMBNAIL_REFRESH" val="1"/>
</p:tagLst>
</file>

<file path=ppt/tags/tag2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TIMING" val="|1.1|2.2"/>
  <p:tag name="ARTICULATE_SLIDE_THUMBNAIL_REFRESH" val="1"/>
</p:tagLst>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Office Theme">
  <a:themeElements>
    <a:clrScheme name="City Colors">
      <a:dk1>
        <a:sysClr val="windowText" lastClr="000000"/>
      </a:dk1>
      <a:lt1>
        <a:sysClr val="window" lastClr="FFFFFF"/>
      </a:lt1>
      <a:dk2>
        <a:srgbClr val="008AC0"/>
      </a:dk2>
      <a:lt2>
        <a:srgbClr val="D5D0CA"/>
      </a:lt2>
      <a:accent1>
        <a:srgbClr val="2A6AA9"/>
      </a:accent1>
      <a:accent2>
        <a:srgbClr val="F68628"/>
      </a:accent2>
      <a:accent3>
        <a:srgbClr val="ADA7A3"/>
      </a:accent3>
      <a:accent4>
        <a:srgbClr val="FFCE34"/>
      </a:accent4>
      <a:accent5>
        <a:srgbClr val="5F6062"/>
      </a:accent5>
      <a:accent6>
        <a:srgbClr val="A2B427"/>
      </a:accent6>
      <a:hlink>
        <a:srgbClr val="00B2D5"/>
      </a:hlink>
      <a:folHlink>
        <a:srgbClr val="55437E"/>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3f71c162-002a-4b7f-9de1-2c50dd64952b" xsi:nil="true"/>
    <lcf76f155ced4ddcb4097134ff3c332f xmlns="5c01e818-6f31-4af7-8926-3f9fc99e3a41">
      <Terms xmlns="http://schemas.microsoft.com/office/infopath/2007/PartnerControls"/>
    </lcf76f155ced4ddcb4097134ff3c332f>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E6A99DED61A0D54BB39BB5C061EF8814" ma:contentTypeVersion="14" ma:contentTypeDescription="Create a new document." ma:contentTypeScope="" ma:versionID="1d84b5570dca7dc4c98ef432f4368ee0">
  <xsd:schema xmlns:xsd="http://www.w3.org/2001/XMLSchema" xmlns:xs="http://www.w3.org/2001/XMLSchema" xmlns:p="http://schemas.microsoft.com/office/2006/metadata/properties" xmlns:ns2="5c01e818-6f31-4af7-8926-3f9fc99e3a41" xmlns:ns3="7795623d-9bbd-4d17-a46c-6d918e8aa8fd" xmlns:ns4="3f71c162-002a-4b7f-9de1-2c50dd64952b" targetNamespace="http://schemas.microsoft.com/office/2006/metadata/properties" ma:root="true" ma:fieldsID="b75a6a9db3f9bdf5d7ba6aea71d7135d" ns2:_="" ns3:_="" ns4:_="">
    <xsd:import namespace="5c01e818-6f31-4af7-8926-3f9fc99e3a41"/>
    <xsd:import namespace="7795623d-9bbd-4d17-a46c-6d918e8aa8fd"/>
    <xsd:import namespace="3f71c162-002a-4b7f-9de1-2c50dd64952b"/>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AutoTags" minOccurs="0"/>
                <xsd:element ref="ns2:MediaLengthInSeconds" minOccurs="0"/>
                <xsd:element ref="ns2:MediaServiceGenerationTime" minOccurs="0"/>
                <xsd:element ref="ns2:MediaServiceEventHashCode" minOccurs="0"/>
                <xsd:element ref="ns2:MediaServiceDateTaken" minOccurs="0"/>
                <xsd:element ref="ns2:MediaServiceLocation" minOccurs="0"/>
                <xsd:element ref="ns2:MediaServiceOCR" minOccurs="0"/>
                <xsd:element ref="ns2:lcf76f155ced4ddcb4097134ff3c332f" minOccurs="0"/>
                <xsd:element ref="ns4: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c01e818-6f31-4af7-8926-3f9fc99e3a4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2" nillable="true" ma:displayName="Tags" ma:internalName="MediaServiceAutoTags" ma:readOnly="true">
      <xsd:simpleType>
        <xsd:restriction base="dms:Text"/>
      </xsd:simpleType>
    </xsd:element>
    <xsd:element name="MediaLengthInSeconds" ma:index="13" nillable="true" ma:displayName="MediaLengthInSeconds" ma:hidden="true" ma:internalName="MediaLengthInSeconds" ma:readOnly="true">
      <xsd:simpleType>
        <xsd:restriction base="dms:Unknow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6" nillable="true" ma:displayName="MediaServiceDateTaken" ma:hidden="true" ma:internalName="MediaServiceDateTaken" ma:readOnly="true">
      <xsd:simpleType>
        <xsd:restriction base="dms:Text"/>
      </xsd:simpleType>
    </xsd:element>
    <xsd:element name="MediaServiceLocation" ma:index="17" nillable="true" ma:displayName="Location" ma:internalName="MediaServiceLocation"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element name="lcf76f155ced4ddcb4097134ff3c332f" ma:index="20" nillable="true" ma:taxonomy="true" ma:internalName="lcf76f155ced4ddcb4097134ff3c332f" ma:taxonomyFieldName="MediaServiceImageTags" ma:displayName="Image Tags" ma:readOnly="false" ma:fieldId="{5cf76f15-5ced-4ddc-b409-7134ff3c332f}" ma:taxonomyMulti="true" ma:sspId="e64da656-3bd0-4754-9deb-c2544a4250b2"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7795623d-9bbd-4d17-a46c-6d918e8aa8fd"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3f71c162-002a-4b7f-9de1-2c50dd64952b" elementFormDefault="qualified">
    <xsd:import namespace="http://schemas.microsoft.com/office/2006/documentManagement/types"/>
    <xsd:import namespace="http://schemas.microsoft.com/office/infopath/2007/PartnerControls"/>
    <xsd:element name="TaxCatchAll" ma:index="21" nillable="true" ma:displayName="Taxonomy Catch All Column" ma:hidden="true" ma:list="{33081aaf-9dd7-4f31-85a2-28241d851585}" ma:internalName="TaxCatchAll" ma:showField="CatchAllData" ma:web="7795623d-9bbd-4d17-a46c-6d918e8aa8fd">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EA4F9A67-82DB-408A-9E6D-77419F5EF0AA}">
  <ds:schemaRefs>
    <ds:schemaRef ds:uri="http://schemas.microsoft.com/office/2006/documentManagement/types"/>
    <ds:schemaRef ds:uri="http://schemas.microsoft.com/office/2006/metadata/properties"/>
    <ds:schemaRef ds:uri="http://purl.org/dc/elements/1.1/"/>
    <ds:schemaRef ds:uri="5c01e818-6f31-4af7-8926-3f9fc99e3a41"/>
    <ds:schemaRef ds:uri="7795623d-9bbd-4d17-a46c-6d918e8aa8fd"/>
    <ds:schemaRef ds:uri="http://purl.org/dc/terms/"/>
    <ds:schemaRef ds:uri="http://schemas.openxmlformats.org/package/2006/metadata/core-properties"/>
    <ds:schemaRef ds:uri="http://purl.org/dc/dcmitype/"/>
    <ds:schemaRef ds:uri="http://schemas.microsoft.com/office/infopath/2007/PartnerControls"/>
    <ds:schemaRef ds:uri="3f71c162-002a-4b7f-9de1-2c50dd64952b"/>
    <ds:schemaRef ds:uri="http://www.w3.org/XML/1998/namespace"/>
  </ds:schemaRefs>
</ds:datastoreItem>
</file>

<file path=customXml/itemProps2.xml><?xml version="1.0" encoding="utf-8"?>
<ds:datastoreItem xmlns:ds="http://schemas.openxmlformats.org/officeDocument/2006/customXml" ds:itemID="{27178401-7797-47C2-A337-962F3087BFB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5c01e818-6f31-4af7-8926-3f9fc99e3a41"/>
    <ds:schemaRef ds:uri="7795623d-9bbd-4d17-a46c-6d918e8aa8fd"/>
    <ds:schemaRef ds:uri="3f71c162-002a-4b7f-9de1-2c50dd64952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90C90485-362E-4510-B675-7CAE7908692A}">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11446</TotalTime>
  <Words>2026</Words>
  <Application>Microsoft Office PowerPoint</Application>
  <PresentationFormat>On-screen Show (16:9)</PresentationFormat>
  <Paragraphs>265</Paragraphs>
  <Slides>30</Slides>
  <Notes>30</Notes>
  <HiddenSlides>0</HiddenSlides>
  <MMClips>0</MMClips>
  <ScaleCrop>false</ScaleCrop>
  <HeadingPairs>
    <vt:vector size="6" baseType="variant">
      <vt:variant>
        <vt:lpstr>Fonts Used</vt:lpstr>
      </vt:variant>
      <vt:variant>
        <vt:i4>3</vt:i4>
      </vt:variant>
      <vt:variant>
        <vt:lpstr>Theme</vt:lpstr>
      </vt:variant>
      <vt:variant>
        <vt:i4>3</vt:i4>
      </vt:variant>
      <vt:variant>
        <vt:lpstr>Slide Titles</vt:lpstr>
      </vt:variant>
      <vt:variant>
        <vt:i4>30</vt:i4>
      </vt:variant>
    </vt:vector>
  </HeadingPairs>
  <TitlesOfParts>
    <vt:vector size="36" baseType="lpstr">
      <vt:lpstr>Arial</vt:lpstr>
      <vt:lpstr>Calibri</vt:lpstr>
      <vt:lpstr>Calibri Light</vt:lpstr>
      <vt:lpstr>Simple Light</vt:lpstr>
      <vt:lpstr>1_Simple Light</vt:lpstr>
      <vt:lpstr>1_Office Theme</vt:lpstr>
      <vt:lpstr>PowerPoint Presentation</vt:lpstr>
      <vt:lpstr>1st Ave S Roadway &amp; Bridge Reconstruction</vt:lpstr>
      <vt:lpstr>Project Improvements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Street Resurfacing  Special Assessment Presentation</dc:title>
  <dc:creator>Paine, Jessica K</dc:creator>
  <cp:lastModifiedBy>Behnk, Peter (he/him/his)</cp:lastModifiedBy>
  <cp:revision>83</cp:revision>
  <dcterms:created xsi:type="dcterms:W3CDTF">2020-05-01T17:20:51Z</dcterms:created>
  <dcterms:modified xsi:type="dcterms:W3CDTF">2024-04-05T17:32:58Z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0x010100E6A99DED61A0D54BB39BB5C061EF8814</vt:lpwstr>
  </property>
</Properties>
</file>